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8"/>
  </p:notesMasterIdLst>
  <p:sldIdLst>
    <p:sldId id="256" r:id="rId2"/>
    <p:sldId id="257" r:id="rId3"/>
    <p:sldId id="275" r:id="rId4"/>
    <p:sldId id="270" r:id="rId5"/>
    <p:sldId id="272" r:id="rId6"/>
    <p:sldId id="273" r:id="rId7"/>
    <p:sldId id="258" r:id="rId8"/>
    <p:sldId id="259" r:id="rId9"/>
    <p:sldId id="276" r:id="rId10"/>
    <p:sldId id="260" r:id="rId11"/>
    <p:sldId id="274" r:id="rId12"/>
    <p:sldId id="266" r:id="rId13"/>
    <p:sldId id="262" r:id="rId14"/>
    <p:sldId id="277" r:id="rId15"/>
    <p:sldId id="278" r:id="rId16"/>
    <p:sldId id="279" r:id="rId17"/>
    <p:sldId id="261" r:id="rId18"/>
    <p:sldId id="263" r:id="rId19"/>
    <p:sldId id="264" r:id="rId20"/>
    <p:sldId id="280" r:id="rId21"/>
    <p:sldId id="265" r:id="rId22"/>
    <p:sldId id="271" r:id="rId23"/>
    <p:sldId id="267" r:id="rId24"/>
    <p:sldId id="268" r:id="rId25"/>
    <p:sldId id="269" r:id="rId26"/>
    <p:sldId id="281" r:id="rId27"/>
  </p:sldIdLst>
  <p:sldSz cx="24384000" cy="13716000"/>
  <p:notesSz cx="6858000" cy="9144000"/>
  <p:embeddedFontLst>
    <p:embeddedFont>
      <p:font typeface="Helvetica Neue" panose="02000503000000020004" pitchFamily="2" charset="0"/>
      <p:regular r:id="rId29"/>
      <p:bold r:id="rId30"/>
      <p:italic r:id="rId31"/>
      <p:boldItalic r:id="rId32"/>
    </p:embeddedFont>
    <p:embeddedFont>
      <p:font typeface="Inter" panose="02000503000000020004" pitchFamily="2" charset="0"/>
      <p:regular r:id="rId33"/>
      <p:bold r:id="rId34"/>
      <p:italic r:id="rId35"/>
      <p:boldItalic r:id="rId36"/>
    </p:embeddedFont>
    <p:embeddedFont>
      <p:font typeface="Roboto Mono" pitchFamily="49"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0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73611"/>
  </p:normalViewPr>
  <p:slideViewPr>
    <p:cSldViewPr snapToGrid="0">
      <p:cViewPr>
        <p:scale>
          <a:sx n="39" d="100"/>
          <a:sy n="39" d="100"/>
        </p:scale>
        <p:origin x="100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663f4c155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e663f4c1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a pinata. strongly identified with Mexico and spanish culture. </a:t>
            </a:r>
            <a:endParaRPr/>
          </a:p>
          <a:p>
            <a:pPr marL="0" lvl="0" indent="0" algn="l" rtl="0">
              <a:lnSpc>
                <a:spcPct val="100000"/>
              </a:lnSpc>
              <a:spcBef>
                <a:spcPts val="0"/>
              </a:spcBef>
              <a:spcAft>
                <a:spcPts val="0"/>
              </a:spcAft>
              <a:buSzPts val="1100"/>
              <a:buNone/>
            </a:pPr>
            <a:r>
              <a:rPr lang="en"/>
              <a:t>The Piñata game is very popular where you stuff the figure with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7b85c11d6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27b85c11d69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how’s the current status of WASM in tech. </a:t>
            </a:r>
          </a:p>
        </p:txBody>
      </p:sp>
    </p:spTree>
    <p:extLst>
      <p:ext uri="{BB962C8B-B14F-4D97-AF65-F5344CB8AC3E}">
        <p14:creationId xmlns:p14="http://schemas.microsoft.com/office/powerpoint/2010/main" val="3317052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E3E3E3"/>
                </a:solidFill>
                <a:effectLst/>
                <a:latin typeface="Google Sans"/>
              </a:rPr>
              <a:t>The next generation's perspective on WASM:</a:t>
            </a:r>
          </a:p>
          <a:p>
            <a:pPr marL="742950" lvl="1" indent="-285750" algn="l">
              <a:buFont typeface="Arial" panose="020B0604020202020204" pitchFamily="34" charset="0"/>
              <a:buChar char="•"/>
            </a:pPr>
            <a:r>
              <a:rPr lang="en-IN" b="0" i="0" dirty="0">
                <a:solidFill>
                  <a:srgbClr val="E3E3E3"/>
                </a:solidFill>
                <a:effectLst/>
                <a:latin typeface="Google Sans"/>
              </a:rPr>
              <a:t>What they see as the potential of WASM</a:t>
            </a:r>
          </a:p>
          <a:p>
            <a:pPr marL="742950" lvl="1" indent="-285750" algn="l">
              <a:buFont typeface="Arial" panose="020B0604020202020204" pitchFamily="34" charset="0"/>
              <a:buChar char="•"/>
            </a:pPr>
            <a:r>
              <a:rPr lang="en-IN" b="0" i="0" dirty="0">
                <a:solidFill>
                  <a:srgbClr val="E3E3E3"/>
                </a:solidFill>
                <a:effectLst/>
                <a:latin typeface="Google Sans"/>
              </a:rPr>
              <a:t>What challenges they see</a:t>
            </a:r>
          </a:p>
          <a:p>
            <a:pPr marL="742950" lvl="1" indent="-285750" algn="l">
              <a:buFont typeface="Arial" panose="020B0604020202020204" pitchFamily="34" charset="0"/>
              <a:buChar char="•"/>
            </a:pPr>
            <a:r>
              <a:rPr lang="en-IN" b="0" i="0" dirty="0">
                <a:solidFill>
                  <a:srgbClr val="E3E3E3"/>
                </a:solidFill>
                <a:effectLst/>
                <a:latin typeface="Google Sans"/>
              </a:rPr>
              <a:t>What advice they have for other developers</a:t>
            </a:r>
          </a:p>
          <a:p>
            <a:endParaRPr lang="en-US" dirty="0"/>
          </a:p>
        </p:txBody>
      </p:sp>
    </p:spTree>
    <p:extLst>
      <p:ext uri="{BB962C8B-B14F-4D97-AF65-F5344CB8AC3E}">
        <p14:creationId xmlns:p14="http://schemas.microsoft.com/office/powerpoint/2010/main" val="2059808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WASM has a lot of room for improvement and testing. It makes perfect sense to hire new minds who love breaking and building tech</a:t>
            </a:r>
          </a:p>
        </p:txBody>
      </p:sp>
    </p:spTree>
    <p:extLst>
      <p:ext uri="{BB962C8B-B14F-4D97-AF65-F5344CB8AC3E}">
        <p14:creationId xmlns:p14="http://schemas.microsoft.com/office/powerpoint/2010/main" val="36255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IN" b="0" i="0" dirty="0">
                <a:solidFill>
                  <a:srgbClr val="E3E3E3"/>
                </a:solidFill>
                <a:effectLst/>
                <a:latin typeface="Google Sans"/>
              </a:rPr>
              <a:t>Next, I would discuss the challenges of WASM. One challenge is that WASM is still a relatively new technology, and there are not as many tools and resources available for developers as there are for JavaScript. Another challenge is that WASM is not yet supported by all web browsers.</a:t>
            </a:r>
          </a:p>
          <a:p>
            <a:br>
              <a:rPr lang="en-IN" dirty="0"/>
            </a:br>
            <a:endParaRPr lang="en-US" dirty="0"/>
          </a:p>
        </p:txBody>
      </p:sp>
    </p:spTree>
    <p:extLst>
      <p:ext uri="{BB962C8B-B14F-4D97-AF65-F5344CB8AC3E}">
        <p14:creationId xmlns:p14="http://schemas.microsoft.com/office/powerpoint/2010/main" val="579670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29d1e02d4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e29d1e02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e29d1e02d4_0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e29d1e02d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0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29d1e02d4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Briefly explain WASM</a:t>
            </a:r>
            <a:br>
              <a:rPr lang="en-US" dirty="0"/>
            </a:br>
            <a:r>
              <a:rPr lang="en-IN" b="0" i="0" dirty="0">
                <a:solidFill>
                  <a:srgbClr val="D1D5DB"/>
                </a:solidFill>
                <a:effectLst/>
                <a:latin typeface="Söhne"/>
              </a:rPr>
              <a:t>WASM stands for </a:t>
            </a:r>
            <a:r>
              <a:rPr lang="en-IN" b="0" i="0" dirty="0" err="1">
                <a:solidFill>
                  <a:srgbClr val="D1D5DB"/>
                </a:solidFill>
                <a:effectLst/>
                <a:latin typeface="Söhne"/>
              </a:rPr>
              <a:t>WebAssembly</a:t>
            </a:r>
            <a:r>
              <a:rPr lang="en-IN" b="0" i="0" dirty="0">
                <a:solidFill>
                  <a:srgbClr val="D1D5DB"/>
                </a:solidFill>
                <a:effectLst/>
                <a:latin typeface="Söhne"/>
              </a:rPr>
              <a:t>. It is a binary instruction format designed for safe and efficient execution on web browsers. </a:t>
            </a:r>
          </a:p>
          <a:p>
            <a:pPr marL="0" lvl="0" indent="0" algn="l" rtl="0">
              <a:spcBef>
                <a:spcPts val="0"/>
              </a:spcBef>
              <a:spcAft>
                <a:spcPts val="0"/>
              </a:spcAft>
              <a:buNone/>
            </a:pPr>
            <a:endParaRPr lang="en-IN" b="0" i="0" dirty="0">
              <a:solidFill>
                <a:srgbClr val="D1D5DB"/>
              </a:solidFill>
              <a:effectLst/>
              <a:latin typeface="Söhne"/>
            </a:endParaRPr>
          </a:p>
          <a:p>
            <a:pPr marL="0" lvl="0" indent="0" algn="l" rtl="0">
              <a:spcBef>
                <a:spcPts val="0"/>
              </a:spcBef>
              <a:spcAft>
                <a:spcPts val="0"/>
              </a:spcAft>
              <a:buNone/>
            </a:pPr>
            <a:r>
              <a:rPr lang="en-IN" b="0" i="0" dirty="0">
                <a:solidFill>
                  <a:srgbClr val="D1D5DB"/>
                </a:solidFill>
                <a:effectLst/>
                <a:latin typeface="Söhne"/>
              </a:rPr>
              <a:t>WASM analogy with game </a:t>
            </a:r>
            <a:r>
              <a:rPr lang="en-IN" b="0" i="0" dirty="0" err="1">
                <a:solidFill>
                  <a:srgbClr val="D1D5DB"/>
                </a:solidFill>
                <a:effectLst/>
                <a:latin typeface="Söhne"/>
              </a:rPr>
              <a:t>startup</a:t>
            </a:r>
            <a:r>
              <a:rPr lang="en-IN" b="0" i="0" dirty="0">
                <a:solidFill>
                  <a:srgbClr val="D1D5DB"/>
                </a:solidFill>
                <a:effectLst/>
                <a:latin typeface="Söhne"/>
              </a:rPr>
              <a:t> (Puzzle game)</a:t>
            </a:r>
          </a:p>
          <a:p>
            <a:pPr marL="0" lvl="0" indent="0" algn="l" rtl="0">
              <a:spcBef>
                <a:spcPts val="0"/>
              </a:spcBef>
              <a:spcAft>
                <a:spcPts val="0"/>
              </a:spcAft>
              <a:buNone/>
            </a:pPr>
            <a:endParaRPr lang="en-IN" b="0" i="0" dirty="0">
              <a:solidFill>
                <a:srgbClr val="D1D5DB"/>
              </a:solidFill>
              <a:effectLst/>
              <a:latin typeface="Söhne"/>
            </a:endParaRPr>
          </a:p>
          <a:p>
            <a:pPr marL="0" lvl="0" indent="0" algn="l" rtl="0">
              <a:spcBef>
                <a:spcPts val="0"/>
              </a:spcBef>
              <a:spcAft>
                <a:spcPts val="0"/>
              </a:spcAft>
              <a:buNone/>
            </a:pPr>
            <a:r>
              <a:rPr lang="en-IN" b="0" i="0" dirty="0">
                <a:solidFill>
                  <a:srgbClr val="E3E3E3"/>
                </a:solidFill>
                <a:effectLst/>
                <a:latin typeface="Google Sans"/>
              </a:rPr>
              <a:t>WASM is a binary instruction format that can be executed natively by web browsers. This means that WASM applications can be much faster and more efficient than traditional JavaScript applications. WASM can also be used to create more complex and demanding web applications.</a:t>
            </a:r>
            <a:endParaRPr dirty="0"/>
          </a:p>
        </p:txBody>
      </p:sp>
      <p:sp>
        <p:nvSpPr>
          <p:cNvPr id="85" name="Google Shape;85;ge29d1e02d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847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29d1e02d4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Briefly explain WASM</a:t>
            </a:r>
            <a:br>
              <a:rPr lang="en-US" dirty="0"/>
            </a:br>
            <a:br>
              <a:rPr lang="en-US" dirty="0"/>
            </a:br>
            <a:r>
              <a:rPr lang="en-US" dirty="0"/>
              <a:t>IDK WASM or EDGE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new tech made me very very curious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curiosity wasn't enough to </a:t>
            </a:r>
            <a:endParaRPr dirty="0"/>
          </a:p>
        </p:txBody>
      </p:sp>
      <p:sp>
        <p:nvSpPr>
          <p:cNvPr id="85" name="Google Shape;85;ge29d1e02d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got people sharing how they started, </a:t>
            </a:r>
          </a:p>
        </p:txBody>
      </p:sp>
    </p:spTree>
    <p:extLst>
      <p:ext uri="{BB962C8B-B14F-4D97-AF65-F5344CB8AC3E}">
        <p14:creationId xmlns:p14="http://schemas.microsoft.com/office/powerpoint/2010/main" val="72603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We don’t </a:t>
            </a:r>
          </a:p>
          <a:p>
            <a:r>
              <a:rPr lang="en-US" dirty="0"/>
              <a:t>2. It’s difficult to debug and understand what happens during WASM runtimes if there’s no debugging tools!</a:t>
            </a:r>
          </a:p>
          <a:p>
            <a:r>
              <a:rPr lang="en-US" dirty="0"/>
              <a:t>3. Hype train is part of the process it’s neither good nor bad. How do we prepare for the scale when the train arrives.</a:t>
            </a:r>
          </a:p>
          <a:p>
            <a:endParaRPr lang="en-US" dirty="0"/>
          </a:p>
          <a:p>
            <a:r>
              <a:rPr lang="en-US" dirty="0"/>
              <a:t>Solution: A framework which </a:t>
            </a:r>
            <a:r>
              <a:rPr lang="en-US" dirty="0" err="1"/>
              <a:t>promotesa</a:t>
            </a:r>
            <a:r>
              <a:rPr lang="en-US" dirty="0"/>
              <a:t> healthy evolution of WASM.</a:t>
            </a:r>
          </a:p>
        </p:txBody>
      </p:sp>
    </p:spTree>
    <p:extLst>
      <p:ext uri="{BB962C8B-B14F-4D97-AF65-F5344CB8AC3E}">
        <p14:creationId xmlns:p14="http://schemas.microsoft.com/office/powerpoint/2010/main" val="299875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My experience in building a community in </a:t>
            </a:r>
            <a:r>
              <a:rPr lang="en-US" dirty="0" err="1"/>
              <a:t>Octernships</a:t>
            </a:r>
            <a:endParaRPr lang="en-US" dirty="0"/>
          </a:p>
        </p:txBody>
      </p:sp>
    </p:spTree>
    <p:extLst>
      <p:ext uri="{BB962C8B-B14F-4D97-AF65-F5344CB8AC3E}">
        <p14:creationId xmlns:p14="http://schemas.microsoft.com/office/powerpoint/2010/main" val="2968513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a pinata, a decorated figure. strongly identified with Mexico and spanish culture. </a:t>
            </a:r>
            <a:endParaRPr/>
          </a:p>
          <a:p>
            <a:pPr marL="0" lvl="0" indent="0" algn="l" rtl="0">
              <a:lnSpc>
                <a:spcPct val="100000"/>
              </a:lnSpc>
              <a:spcBef>
                <a:spcPts val="0"/>
              </a:spcBef>
              <a:spcAft>
                <a:spcPts val="0"/>
              </a:spcAft>
              <a:buSzPts val="1100"/>
              <a:buNone/>
            </a:pPr>
            <a:r>
              <a:rPr lang="en"/>
              <a:t>The Piñata game is very popular where you stuff the figure with candies.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11" name="Google Shape;11;p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12" name="Google Shape;12;p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13" name="Google Shape;13;p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038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49"/>
        <p:cNvGrpSpPr/>
        <p:nvPr/>
      </p:nvGrpSpPr>
      <p:grpSpPr>
        <a:xfrm>
          <a:off x="0" y="0"/>
          <a:ext cx="0" cy="0"/>
          <a:chOff x="0" y="0"/>
          <a:chExt cx="0" cy="0"/>
        </a:xfrm>
      </p:grpSpPr>
      <p:sp>
        <p:nvSpPr>
          <p:cNvPr id="50" name="Google Shape;50;p11"/>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51" name="Google Shape;51;p11"/>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52" name="Google Shape;52;p1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4050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3"/>
        <p:cNvGrpSpPr/>
        <p:nvPr/>
      </p:nvGrpSpPr>
      <p:grpSpPr>
        <a:xfrm>
          <a:off x="0" y="0"/>
          <a:ext cx="0" cy="0"/>
          <a:chOff x="0" y="0"/>
          <a:chExt cx="0" cy="0"/>
        </a:xfrm>
      </p:grpSpPr>
      <p:sp>
        <p:nvSpPr>
          <p:cNvPr id="54" name="Google Shape;54;p12"/>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55" name="Google Shape;55;p12"/>
          <p:cNvSpPr txBox="1">
            <a:spLocks noGrp="1"/>
          </p:cNvSpPr>
          <p:nvPr>
            <p:ph type="body" idx="2"/>
          </p:nvPr>
        </p:nvSpPr>
        <p:spPr>
          <a:xfrm>
            <a:off x="1753923" y="4939860"/>
            <a:ext cx="20876153" cy="3836280"/>
          </a:xfrm>
          <a:prstGeom prst="rect">
            <a:avLst/>
          </a:prstGeom>
          <a:noFill/>
          <a:ln>
            <a:noFill/>
          </a:ln>
        </p:spPr>
        <p:txBody>
          <a:bodyPr spcFirstLastPara="1" wrap="square" lIns="50800" tIns="50800" rIns="50800" bIns="50800" anchor="t" anchorCtr="0">
            <a:no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56" name="Google Shape;56;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6083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57"/>
        <p:cNvGrpSpPr/>
        <p:nvPr/>
      </p:nvGrpSpPr>
      <p:grpSpPr>
        <a:xfrm>
          <a:off x="0" y="0"/>
          <a:ext cx="0" cy="0"/>
          <a:chOff x="0" y="0"/>
          <a:chExt cx="0" cy="0"/>
        </a:xfrm>
      </p:grpSpPr>
      <p:sp>
        <p:nvSpPr>
          <p:cNvPr id="58" name="Google Shape;58;p13"/>
          <p:cNvSpPr>
            <a:spLocks noGrp="1"/>
          </p:cNvSpPr>
          <p:nvPr>
            <p:ph type="pic" idx="2"/>
          </p:nvPr>
        </p:nvSpPr>
        <p:spPr>
          <a:xfrm>
            <a:off x="15760700" y="1016000"/>
            <a:ext cx="7439099" cy="59496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59" name="Google Shape;59;p13"/>
          <p:cNvSpPr>
            <a:spLocks noGrp="1"/>
          </p:cNvSpPr>
          <p:nvPr>
            <p:ph type="pic" idx="3"/>
          </p:nvPr>
        </p:nvSpPr>
        <p:spPr>
          <a:xfrm>
            <a:off x="13500100" y="3978275"/>
            <a:ext cx="10439400" cy="1215018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60" name="Google Shape;60;p13"/>
          <p:cNvSpPr>
            <a:spLocks noGrp="1"/>
          </p:cNvSpPr>
          <p:nvPr>
            <p:ph type="pic" idx="4"/>
          </p:nvPr>
        </p:nvSpPr>
        <p:spPr>
          <a:xfrm>
            <a:off x="-139700" y="495300"/>
            <a:ext cx="16611600" cy="124587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61" name="Google Shape;61;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2051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2"/>
        <p:cNvGrpSpPr/>
        <p:nvPr/>
      </p:nvGrpSpPr>
      <p:grpSpPr>
        <a:xfrm>
          <a:off x="0" y="0"/>
          <a:ext cx="0" cy="0"/>
          <a:chOff x="0" y="0"/>
          <a:chExt cx="0" cy="0"/>
        </a:xfrm>
      </p:grpSpPr>
      <p:sp>
        <p:nvSpPr>
          <p:cNvPr id="63" name="Google Shape;63;p14"/>
          <p:cNvSpPr>
            <a:spLocks noGrp="1"/>
          </p:cNvSpPr>
          <p:nvPr>
            <p:ph type="pic" idx="2"/>
          </p:nvPr>
        </p:nvSpPr>
        <p:spPr>
          <a:xfrm>
            <a:off x="-1333500" y="-5524500"/>
            <a:ext cx="27051001" cy="21640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64" name="Google Shape;64;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smtClean="0"/>
              <a:t>‹#›</a:t>
            </a:fld>
            <a:endParaRPr lang="en-US" sz="18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1536608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03477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Security Talk Track | Title Card 1 1">
  <p:cSld name="4. Security Talk Track | Title Card 1 1">
    <p:spTree>
      <p:nvGrpSpPr>
        <p:cNvPr id="1" name="Shape 36"/>
        <p:cNvGrpSpPr/>
        <p:nvPr/>
      </p:nvGrpSpPr>
      <p:grpSpPr>
        <a:xfrm>
          <a:off x="0" y="0"/>
          <a:ext cx="0" cy="0"/>
          <a:chOff x="0" y="0"/>
          <a:chExt cx="0" cy="0"/>
        </a:xfrm>
      </p:grpSpPr>
      <p:pic>
        <p:nvPicPr>
          <p:cNvPr id="37" name="Google Shape;37;p18" descr="Background pattern&#10;&#10;Description automatically generated"/>
          <p:cNvPicPr preferRelativeResize="0"/>
          <p:nvPr/>
        </p:nvPicPr>
        <p:blipFill rotWithShape="1">
          <a:blip r:embed="rId2">
            <a:alphaModFix/>
          </a:blip>
          <a:srcRect l="357" t="24732" r="357" b="17047"/>
          <a:stretch/>
        </p:blipFill>
        <p:spPr>
          <a:xfrm>
            <a:off x="0" y="-6799"/>
            <a:ext cx="24383995" cy="13729592"/>
          </a:xfrm>
          <a:prstGeom prst="rect">
            <a:avLst/>
          </a:prstGeom>
          <a:noFill/>
          <a:ln>
            <a:noFill/>
          </a:ln>
        </p:spPr>
      </p:pic>
      <p:sp>
        <p:nvSpPr>
          <p:cNvPr id="38" name="Google Shape;38;p18"/>
          <p:cNvSpPr>
            <a:spLocks noGrp="1"/>
          </p:cNvSpPr>
          <p:nvPr>
            <p:ph type="pic" idx="2"/>
          </p:nvPr>
        </p:nvSpPr>
        <p:spPr>
          <a:xfrm>
            <a:off x="19918000" y="9472920"/>
            <a:ext cx="3207200" cy="3200800"/>
          </a:xfrm>
          <a:prstGeom prst="roundRect">
            <a:avLst>
              <a:gd name="adj" fmla="val 8173"/>
            </a:avLst>
          </a:prstGeom>
          <a:noFill/>
          <a:ln>
            <a:noFill/>
          </a:ln>
        </p:spPr>
      </p:sp>
      <p:sp>
        <p:nvSpPr>
          <p:cNvPr id="39" name="Google Shape;39;p18"/>
          <p:cNvSpPr txBox="1">
            <a:spLocks noGrp="1"/>
          </p:cNvSpPr>
          <p:nvPr>
            <p:ph type="subTitle" idx="1"/>
          </p:nvPr>
        </p:nvSpPr>
        <p:spPr>
          <a:xfrm>
            <a:off x="7129933" y="9472933"/>
            <a:ext cx="12444800" cy="11816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dk1"/>
              </a:buClr>
              <a:buSzPts val="1400"/>
              <a:buFont typeface="Roboto Mono"/>
              <a:buNone/>
              <a:defRPr sz="3733">
                <a:solidFill>
                  <a:schemeClr val="dk1"/>
                </a:solidFill>
                <a:latin typeface="Roboto Mono"/>
                <a:ea typeface="Roboto Mono"/>
                <a:cs typeface="Roboto Mono"/>
                <a:sym typeface="Roboto Mono"/>
              </a:defRPr>
            </a:lvl1pPr>
            <a:lvl2pPr lvl="1"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2pPr>
            <a:lvl3pPr lvl="2"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3pPr>
            <a:lvl4pPr lvl="3"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4pPr>
            <a:lvl5pPr lvl="4"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5pPr>
            <a:lvl6pPr lvl="5"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6pPr>
            <a:lvl7pPr lvl="6"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7pPr>
            <a:lvl8pPr lvl="7"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8pPr>
            <a:lvl9pPr lvl="8"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9pPr>
          </a:lstStyle>
          <a:p>
            <a:endParaRPr/>
          </a:p>
        </p:txBody>
      </p:sp>
      <p:sp>
        <p:nvSpPr>
          <p:cNvPr id="40" name="Google Shape;40;p18"/>
          <p:cNvSpPr txBox="1">
            <a:spLocks noGrp="1"/>
          </p:cNvSpPr>
          <p:nvPr>
            <p:ph type="subTitle" idx="3"/>
          </p:nvPr>
        </p:nvSpPr>
        <p:spPr>
          <a:xfrm>
            <a:off x="3417133" y="10517717"/>
            <a:ext cx="16157600" cy="1181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1800"/>
              <a:buFont typeface="Inter"/>
              <a:buNone/>
              <a:defRPr b="1">
                <a:solidFill>
                  <a:schemeClr val="dk1"/>
                </a:solidFill>
                <a:latin typeface="Inter"/>
                <a:ea typeface="Inter"/>
                <a:cs typeface="Inter"/>
                <a:sym typeface="Inter"/>
              </a:defRPr>
            </a:lvl1pPr>
            <a:lvl2pPr lvl="1"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2pPr>
            <a:lvl3pPr lvl="2"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3pPr>
            <a:lvl4pPr lvl="3"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4pPr>
            <a:lvl5pPr lvl="4"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5pPr>
            <a:lvl6pPr lvl="5"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6pPr>
            <a:lvl7pPr lvl="6"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7pPr>
            <a:lvl8pPr lvl="7"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8pPr>
            <a:lvl9pPr lvl="8" algn="r">
              <a:lnSpc>
                <a:spcPct val="115000"/>
              </a:lnSpc>
              <a:spcBef>
                <a:spcPts val="0"/>
              </a:spcBef>
              <a:spcAft>
                <a:spcPts val="0"/>
              </a:spcAft>
              <a:buClr>
                <a:schemeClr val="dk1"/>
              </a:buClr>
              <a:buSzPts val="1800"/>
              <a:buFont typeface="Inter"/>
              <a:buNone/>
              <a:defRPr sz="4800" b="1">
                <a:solidFill>
                  <a:schemeClr val="dk1"/>
                </a:solidFill>
                <a:latin typeface="Inter"/>
                <a:ea typeface="Inter"/>
                <a:cs typeface="Inter"/>
                <a:sym typeface="Inter"/>
              </a:defRPr>
            </a:lvl9pPr>
          </a:lstStyle>
          <a:p>
            <a:endParaRPr/>
          </a:p>
        </p:txBody>
      </p:sp>
      <p:sp>
        <p:nvSpPr>
          <p:cNvPr id="41" name="Google Shape;41;p18"/>
          <p:cNvSpPr txBox="1">
            <a:spLocks noGrp="1"/>
          </p:cNvSpPr>
          <p:nvPr>
            <p:ph type="subTitle" idx="4"/>
          </p:nvPr>
        </p:nvSpPr>
        <p:spPr>
          <a:xfrm>
            <a:off x="7129933" y="11562501"/>
            <a:ext cx="12444800" cy="1181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chemeClr val="dk1"/>
              </a:buClr>
              <a:buSzPts val="1400"/>
              <a:buFont typeface="Roboto Mono"/>
              <a:buNone/>
              <a:defRPr sz="3733">
                <a:solidFill>
                  <a:schemeClr val="dk1"/>
                </a:solidFill>
                <a:latin typeface="Roboto Mono"/>
                <a:ea typeface="Roboto Mono"/>
                <a:cs typeface="Roboto Mono"/>
                <a:sym typeface="Roboto Mono"/>
              </a:defRPr>
            </a:lvl1pPr>
            <a:lvl2pPr lvl="1"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2pPr>
            <a:lvl3pPr lvl="2"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3pPr>
            <a:lvl4pPr lvl="3"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4pPr>
            <a:lvl5pPr lvl="4"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5pPr>
            <a:lvl6pPr lvl="5"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6pPr>
            <a:lvl7pPr lvl="6"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7pPr>
            <a:lvl8pPr lvl="7"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8pPr>
            <a:lvl9pPr lvl="8" algn="r">
              <a:lnSpc>
                <a:spcPct val="115000"/>
              </a:lnSpc>
              <a:spcBef>
                <a:spcPts val="0"/>
              </a:spcBef>
              <a:spcAft>
                <a:spcPts val="0"/>
              </a:spcAft>
              <a:buClr>
                <a:schemeClr val="dk1"/>
              </a:buClr>
              <a:buSzPts val="1400"/>
              <a:buFont typeface="Roboto Mono"/>
              <a:buNone/>
              <a:defRPr>
                <a:solidFill>
                  <a:schemeClr val="dk1"/>
                </a:solidFill>
                <a:latin typeface="Roboto Mono"/>
                <a:ea typeface="Roboto Mono"/>
                <a:cs typeface="Roboto Mono"/>
                <a:sym typeface="Roboto Mono"/>
              </a:defRPr>
            </a:lvl9pPr>
          </a:lstStyle>
          <a:p>
            <a:endParaRPr/>
          </a:p>
        </p:txBody>
      </p:sp>
      <p:sp>
        <p:nvSpPr>
          <p:cNvPr id="42" name="Google Shape;42;p18"/>
          <p:cNvSpPr txBox="1">
            <a:spLocks noGrp="1"/>
          </p:cNvSpPr>
          <p:nvPr>
            <p:ph type="title"/>
          </p:nvPr>
        </p:nvSpPr>
        <p:spPr>
          <a:xfrm>
            <a:off x="891200" y="3772000"/>
            <a:ext cx="16157600" cy="576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1pPr>
            <a:lvl2pPr lvl="1"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2pPr>
            <a:lvl3pPr lvl="2"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3pPr>
            <a:lvl4pPr lvl="3"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4pPr>
            <a:lvl5pPr lvl="4"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5pPr>
            <a:lvl6pPr lvl="5"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6pPr>
            <a:lvl7pPr lvl="6"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7pPr>
            <a:lvl8pPr lvl="7"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8pPr>
            <a:lvl9pPr lvl="8" algn="l">
              <a:lnSpc>
                <a:spcPct val="100000"/>
              </a:lnSpc>
              <a:spcBef>
                <a:spcPts val="0"/>
              </a:spcBef>
              <a:spcAft>
                <a:spcPts val="0"/>
              </a:spcAft>
              <a:buClr>
                <a:schemeClr val="lt1"/>
              </a:buClr>
              <a:buSzPts val="4800"/>
              <a:buFont typeface="Inter"/>
              <a:buNone/>
              <a:defRPr sz="12800" b="1">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418170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x">
  <p:cSld name="Title Onl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16" name="Google Shape;16;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17" name="Google Shape;17;p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7652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8"/>
        <p:cNvGrpSpPr/>
        <p:nvPr/>
      </p:nvGrpSpPr>
      <p:grpSpPr>
        <a:xfrm>
          <a:off x="0" y="0"/>
          <a:ext cx="0" cy="0"/>
          <a:chOff x="0" y="0"/>
          <a:chExt cx="0" cy="0"/>
        </a:xfrm>
      </p:grpSpPr>
      <p:sp>
        <p:nvSpPr>
          <p:cNvPr id="19" name="Google Shape;19;p4"/>
          <p:cNvSpPr>
            <a:spLocks noGrp="1"/>
          </p:cNvSpPr>
          <p:nvPr>
            <p:ph type="pic" idx="2"/>
          </p:nvPr>
        </p:nvSpPr>
        <p:spPr>
          <a:xfrm>
            <a:off x="-1155700" y="-1295400"/>
            <a:ext cx="26746199" cy="1601893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20" name="Google Shape;20;p4"/>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21" name="Google Shape;21;p4"/>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22" name="Google Shape;22;p4"/>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23" name="Google Shape;23;p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6591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4"/>
        <p:cNvGrpSpPr/>
        <p:nvPr/>
      </p:nvGrpSpPr>
      <p:grpSpPr>
        <a:xfrm>
          <a:off x="0" y="0"/>
          <a:ext cx="0" cy="0"/>
          <a:chOff x="0" y="0"/>
          <a:chExt cx="0" cy="0"/>
        </a:xfrm>
      </p:grpSpPr>
      <p:sp>
        <p:nvSpPr>
          <p:cNvPr id="25" name="Google Shape;25;p5"/>
          <p:cNvSpPr>
            <a:spLocks noGrp="1"/>
          </p:cNvSpPr>
          <p:nvPr>
            <p:ph type="pic" idx="2"/>
          </p:nvPr>
        </p:nvSpPr>
        <p:spPr>
          <a:xfrm>
            <a:off x="10972800" y="-203200"/>
            <a:ext cx="12144836" cy="141351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26" name="Google Shape;26;p5"/>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27" name="Google Shape;27;p5"/>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28" name="Google Shape;28;p5"/>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68488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31" name="Google Shape;31;p6"/>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32" name="Google Shape;32;p6"/>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33" name="Google Shape;33;p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44887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36" name="Google Shape;36;p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7759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7"/>
        <p:cNvGrpSpPr/>
        <p:nvPr/>
      </p:nvGrpSpPr>
      <p:grpSpPr>
        <a:xfrm>
          <a:off x="0" y="0"/>
          <a:ext cx="0" cy="0"/>
          <a:chOff x="0" y="0"/>
          <a:chExt cx="0" cy="0"/>
        </a:xfrm>
      </p:grpSpPr>
      <p:sp>
        <p:nvSpPr>
          <p:cNvPr id="38" name="Google Shape;38;p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39" name="Google Shape;39;p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40" name="Google Shape;40;p8"/>
          <p:cNvSpPr>
            <a:spLocks noGrp="1"/>
          </p:cNvSpPr>
          <p:nvPr>
            <p:ph type="pic" idx="3"/>
          </p:nvPr>
        </p:nvSpPr>
        <p:spPr>
          <a:xfrm>
            <a:off x="12192000" y="-407266"/>
            <a:ext cx="10916874" cy="14555832"/>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R="0" lvl="2"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R="0" lvl="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R="0" lvl="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R="0" lvl="5"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R="0" lvl="6"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R="0" lvl="7"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R="0" lvl="8"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r>
              <a:rPr lang="en-US"/>
              <a:t>Click icon to add picture</a:t>
            </a:r>
            <a:endParaRPr/>
          </a:p>
        </p:txBody>
      </p:sp>
      <p:sp>
        <p:nvSpPr>
          <p:cNvPr id="41" name="Google Shape;41;p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42" name="Google Shape;42;p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9073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Autofit/>
          </a:bodyPr>
          <a:lstStyle>
            <a:lvl1pPr lvl="0" algn="l">
              <a:lnSpc>
                <a:spcPct val="80000"/>
              </a:lnSpc>
              <a:spcBef>
                <a:spcPts val="0"/>
              </a:spcBef>
              <a:spcAft>
                <a:spcPts val="0"/>
              </a:spcAft>
              <a:buClr>
                <a:srgbClr val="000000"/>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r>
              <a:rPr lang="en-US"/>
              <a:t>Click to edit Master title style</a:t>
            </a:r>
            <a:endParaRPr/>
          </a:p>
        </p:txBody>
      </p:sp>
      <p:sp>
        <p:nvSpPr>
          <p:cNvPr id="45" name="Google Shape;45;p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1530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pPr lvl="0"/>
            <a:r>
              <a:rPr lang="en-US"/>
              <a:t>Click to edit Master text styles</a:t>
            </a:r>
          </a:p>
        </p:txBody>
      </p:sp>
      <p:sp>
        <p:nvSpPr>
          <p:cNvPr id="48" name="Google Shape;48;p1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lvl="0" indent="0" algn="ctr">
              <a:lnSpc>
                <a:spcPct val="100000"/>
              </a:lnSpc>
              <a:spcBef>
                <a:spcPts val="0"/>
              </a:spcBef>
              <a:spcAft>
                <a:spcPts val="0"/>
              </a:spcAft>
              <a:buClr>
                <a:srgbClr val="000000"/>
              </a:buClr>
              <a:buSzPts val="1800"/>
              <a:buFont typeface="Helvetica Neue"/>
              <a:buNone/>
              <a:defRPr sz="1800"/>
            </a:lvl1pPr>
            <a:lvl2pPr marL="0" lvl="1" indent="0" algn="ctr">
              <a:lnSpc>
                <a:spcPct val="100000"/>
              </a:lnSpc>
              <a:spcBef>
                <a:spcPts val="0"/>
              </a:spcBef>
              <a:spcAft>
                <a:spcPts val="0"/>
              </a:spcAft>
              <a:buClr>
                <a:srgbClr val="000000"/>
              </a:buClr>
              <a:buSzPts val="1800"/>
              <a:buFont typeface="Helvetica Neue"/>
              <a:buNone/>
              <a:defRPr sz="1800"/>
            </a:lvl2pPr>
            <a:lvl3pPr marL="0" lvl="2" indent="0" algn="ctr">
              <a:lnSpc>
                <a:spcPct val="100000"/>
              </a:lnSpc>
              <a:spcBef>
                <a:spcPts val="0"/>
              </a:spcBef>
              <a:spcAft>
                <a:spcPts val="0"/>
              </a:spcAft>
              <a:buClr>
                <a:srgbClr val="000000"/>
              </a:buClr>
              <a:buSzPts val="1800"/>
              <a:buFont typeface="Helvetica Neue"/>
              <a:buNone/>
              <a:defRPr sz="1800"/>
            </a:lvl3pPr>
            <a:lvl4pPr marL="0" lvl="3" indent="0" algn="ctr">
              <a:lnSpc>
                <a:spcPct val="100000"/>
              </a:lnSpc>
              <a:spcBef>
                <a:spcPts val="0"/>
              </a:spcBef>
              <a:spcAft>
                <a:spcPts val="0"/>
              </a:spcAft>
              <a:buClr>
                <a:srgbClr val="000000"/>
              </a:buClr>
              <a:buSzPts val="1800"/>
              <a:buFont typeface="Helvetica Neue"/>
              <a:buNone/>
              <a:defRPr sz="1800"/>
            </a:lvl4pPr>
            <a:lvl5pPr marL="0" lvl="4" indent="0" algn="ctr">
              <a:lnSpc>
                <a:spcPct val="100000"/>
              </a:lnSpc>
              <a:spcBef>
                <a:spcPts val="0"/>
              </a:spcBef>
              <a:spcAft>
                <a:spcPts val="0"/>
              </a:spcAft>
              <a:buClr>
                <a:srgbClr val="000000"/>
              </a:buClr>
              <a:buSzPts val="1800"/>
              <a:buFont typeface="Helvetica Neue"/>
              <a:buNone/>
              <a:defRPr sz="1800"/>
            </a:lvl5pPr>
            <a:lvl6pPr marL="0" lvl="5" indent="0" algn="ctr">
              <a:lnSpc>
                <a:spcPct val="100000"/>
              </a:lnSpc>
              <a:spcBef>
                <a:spcPts val="0"/>
              </a:spcBef>
              <a:spcAft>
                <a:spcPts val="0"/>
              </a:spcAft>
              <a:buClr>
                <a:srgbClr val="000000"/>
              </a:buClr>
              <a:buSzPts val="1800"/>
              <a:buFont typeface="Helvetica Neue"/>
              <a:buNone/>
              <a:defRPr sz="1800"/>
            </a:lvl6pPr>
            <a:lvl7pPr marL="0" lvl="6" indent="0" algn="ctr">
              <a:lnSpc>
                <a:spcPct val="100000"/>
              </a:lnSpc>
              <a:spcBef>
                <a:spcPts val="0"/>
              </a:spcBef>
              <a:spcAft>
                <a:spcPts val="0"/>
              </a:spcAft>
              <a:buClr>
                <a:srgbClr val="000000"/>
              </a:buClr>
              <a:buSzPts val="1800"/>
              <a:buFont typeface="Helvetica Neue"/>
              <a:buNone/>
              <a:defRPr sz="1800"/>
            </a:lvl7pPr>
            <a:lvl8pPr marL="0" lvl="7" indent="0" algn="ctr">
              <a:lnSpc>
                <a:spcPct val="100000"/>
              </a:lnSpc>
              <a:spcBef>
                <a:spcPts val="0"/>
              </a:spcBef>
              <a:spcAft>
                <a:spcPts val="0"/>
              </a:spcAft>
              <a:buClr>
                <a:srgbClr val="000000"/>
              </a:buClr>
              <a:buSzPts val="1800"/>
              <a:buFont typeface="Helvetica Neue"/>
              <a:buNone/>
              <a:defRPr sz="1800"/>
            </a:lvl8pPr>
            <a:lvl9pPr marL="0" lvl="8" indent="0" algn="ctr">
              <a:lnSpc>
                <a:spcPct val="100000"/>
              </a:lnSpc>
              <a:spcBef>
                <a:spcPts val="0"/>
              </a:spcBef>
              <a:spcAft>
                <a:spcPts val="0"/>
              </a:spcAft>
              <a:buClr>
                <a:srgbClr val="000000"/>
              </a:buClr>
              <a:buSzPts val="1800"/>
              <a:buFont typeface="Helvetica Neue"/>
              <a:buNone/>
              <a:defRPr sz="1800"/>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8621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Autofit/>
          </a:bodyPr>
          <a:lstStyle>
            <a:lvl1pPr marR="0" lvl="0"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1"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no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19730633"/>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4.jp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ncf.io/reports/cncf-annual-survey-2022/"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body" idx="1"/>
          </p:nvPr>
        </p:nvSpPr>
        <p:spPr>
          <a:xfrm>
            <a:off x="1201350" y="11859850"/>
            <a:ext cx="13071000" cy="13470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000000"/>
              </a:buClr>
              <a:buSzPts val="3600"/>
              <a:buFont typeface="Helvetica Neue"/>
              <a:buNone/>
            </a:pPr>
            <a:r>
              <a:rPr lang="en-US" b="0">
                <a:solidFill>
                  <a:schemeClr val="lt1"/>
                </a:solidFill>
              </a:rPr>
              <a:t>Ashwin Kumar Uppala</a:t>
            </a:r>
            <a:br>
              <a:rPr lang="en-US" sz="3600" b="0" i="0" u="none" strike="noStrike" cap="none">
                <a:solidFill>
                  <a:schemeClr val="lt1"/>
                </a:solidFill>
                <a:latin typeface="Helvetica Neue"/>
                <a:ea typeface="Helvetica Neue"/>
                <a:cs typeface="Helvetica Neue"/>
                <a:sym typeface="Helvetica Neue"/>
              </a:rPr>
            </a:br>
            <a:r>
              <a:rPr lang="en-US" b="0">
                <a:solidFill>
                  <a:schemeClr val="lt1"/>
                </a:solidFill>
              </a:rPr>
              <a:t>@ashwinexe</a:t>
            </a:r>
            <a:endParaRPr sz="3600" b="0" i="0" u="none" strike="noStrike" cap="none">
              <a:solidFill>
                <a:schemeClr val="lt1"/>
              </a:solidFill>
              <a:latin typeface="Helvetica Neue"/>
              <a:ea typeface="Helvetica Neue"/>
              <a:cs typeface="Helvetica Neue"/>
              <a:sym typeface="Helvetica Neue"/>
            </a:endParaRPr>
          </a:p>
        </p:txBody>
      </p:sp>
      <p:sp>
        <p:nvSpPr>
          <p:cNvPr id="74" name="Google Shape;74;p16"/>
          <p:cNvSpPr txBox="1">
            <a:spLocks noGrp="1"/>
          </p:cNvSpPr>
          <p:nvPr>
            <p:ph type="title"/>
          </p:nvPr>
        </p:nvSpPr>
        <p:spPr>
          <a:xfrm>
            <a:off x="1201347" y="2949677"/>
            <a:ext cx="21971004" cy="5832191"/>
          </a:xfrm>
          <a:prstGeom prst="rect">
            <a:avLst/>
          </a:prstGeom>
          <a:noFill/>
          <a:ln>
            <a:noFill/>
          </a:ln>
        </p:spPr>
        <p:txBody>
          <a:bodyPr spcFirstLastPara="1" wrap="square" lIns="50800" tIns="50800" rIns="50800" bIns="50800" anchor="b"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Is WASM Too Soon or Too Late? Next Generation's Perspective</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p:txBody>
      </p:sp>
      <p:sp>
        <p:nvSpPr>
          <p:cNvPr id="73" name="Google Shape;73;p16"/>
          <p:cNvSpPr txBox="1">
            <a:spLocks noGrp="1"/>
          </p:cNvSpPr>
          <p:nvPr>
            <p:ph type="body" idx="2"/>
          </p:nvPr>
        </p:nvSpPr>
        <p:spPr>
          <a:xfrm>
            <a:off x="1201350" y="8447085"/>
            <a:ext cx="21971001" cy="1905001"/>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5500"/>
              <a:buFont typeface="Helvetica Neue"/>
              <a:buNone/>
            </a:pPr>
            <a:r>
              <a:rPr lang="en-US" sz="5500" dirty="0">
                <a:solidFill>
                  <a:schemeClr val="lt1"/>
                </a:solidFill>
              </a:rPr>
              <a:t>Tuesday 5 September 2023</a:t>
            </a:r>
            <a:endParaRPr sz="5500" b="0" i="0" u="none" strike="noStrike" cap="none" dirty="0">
              <a:solidFill>
                <a:schemeClr val="lt1"/>
              </a:solidFill>
              <a:latin typeface="Helvetica Neue"/>
              <a:ea typeface="Helvetica Neue"/>
              <a:cs typeface="Helvetica Neue"/>
              <a:sym typeface="Helvetica Neue"/>
            </a:endParaRPr>
          </a:p>
        </p:txBody>
      </p:sp>
      <p:sp>
        <p:nvSpPr>
          <p:cNvPr id="72" name="Google Shape;72;p16"/>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75" name="Google Shape;75;p16"/>
          <p:cNvPicPr preferRelativeResize="0"/>
          <p:nvPr/>
        </p:nvPicPr>
        <p:blipFill>
          <a:blip r:embed="rId3">
            <a:alphaModFix/>
          </a:blip>
          <a:stretch>
            <a:fillRect/>
          </a:stretch>
        </p:blipFill>
        <p:spPr>
          <a:xfrm>
            <a:off x="19157350" y="398597"/>
            <a:ext cx="4817324" cy="217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ED3B-A46E-6160-3A8C-F3A1984808D2}"/>
              </a:ext>
            </a:extLst>
          </p:cNvPr>
          <p:cNvSpPr>
            <a:spLocks noGrp="1"/>
          </p:cNvSpPr>
          <p:nvPr>
            <p:ph type="title"/>
          </p:nvPr>
        </p:nvSpPr>
        <p:spPr>
          <a:xfrm>
            <a:off x="1206500" y="878499"/>
            <a:ext cx="21971000" cy="1434949"/>
          </a:xfrm>
        </p:spPr>
        <p:txBody>
          <a:bodyPr/>
          <a:lstStyle/>
          <a:p>
            <a:endParaRPr lang="en-US" dirty="0"/>
          </a:p>
        </p:txBody>
      </p:sp>
      <p:sp>
        <p:nvSpPr>
          <p:cNvPr id="3" name="Text Placeholder 2">
            <a:extLst>
              <a:ext uri="{FF2B5EF4-FFF2-40B4-BE49-F238E27FC236}">
                <a16:creationId xmlns:a16="http://schemas.microsoft.com/office/drawing/2014/main" id="{687DB119-A10A-CC67-B581-8CAE1E849529}"/>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C01B7C83-0898-35A4-4A90-74CBAF900A2A}"/>
              </a:ext>
            </a:extLst>
          </p:cNvPr>
          <p:cNvPicPr>
            <a:picLocks noChangeAspect="1"/>
          </p:cNvPicPr>
          <p:nvPr/>
        </p:nvPicPr>
        <p:blipFill>
          <a:blip r:embed="rId2"/>
          <a:stretch>
            <a:fillRect/>
          </a:stretch>
        </p:blipFill>
        <p:spPr>
          <a:xfrm>
            <a:off x="-1793387" y="0"/>
            <a:ext cx="27535133" cy="13716000"/>
          </a:xfrm>
          <a:prstGeom prst="rect">
            <a:avLst/>
          </a:prstGeom>
        </p:spPr>
      </p:pic>
      <p:sp>
        <p:nvSpPr>
          <p:cNvPr id="8" name="Google Shape;80;p17">
            <a:extLst>
              <a:ext uri="{FF2B5EF4-FFF2-40B4-BE49-F238E27FC236}">
                <a16:creationId xmlns:a16="http://schemas.microsoft.com/office/drawing/2014/main" id="{D9AD659A-C18F-055C-28FA-FDA521EABF4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9" name="Google Shape;82;p17">
            <a:extLst>
              <a:ext uri="{FF2B5EF4-FFF2-40B4-BE49-F238E27FC236}">
                <a16:creationId xmlns:a16="http://schemas.microsoft.com/office/drawing/2014/main" id="{430091F0-E406-4B9D-815C-3324F96D22D9}"/>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407632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8082-48DC-F176-E870-FD847B5428F0}"/>
              </a:ext>
            </a:extLst>
          </p:cNvPr>
          <p:cNvSpPr>
            <a:spLocks noGrp="1"/>
          </p:cNvSpPr>
          <p:nvPr>
            <p:ph type="title"/>
          </p:nvPr>
        </p:nvSpPr>
        <p:spPr/>
        <p:txBody>
          <a:bodyPr/>
          <a:lstStyle/>
          <a:p>
            <a:r>
              <a:rPr lang="en-US" dirty="0">
                <a:solidFill>
                  <a:schemeClr val="bg1"/>
                </a:solidFill>
              </a:rPr>
              <a:t>Challenges</a:t>
            </a:r>
          </a:p>
        </p:txBody>
      </p:sp>
      <p:sp>
        <p:nvSpPr>
          <p:cNvPr id="4" name="Google Shape;87;p18">
            <a:extLst>
              <a:ext uri="{FF2B5EF4-FFF2-40B4-BE49-F238E27FC236}">
                <a16:creationId xmlns:a16="http://schemas.microsoft.com/office/drawing/2014/main" id="{FC01AE85-09A1-E692-51C0-38E96C648392}"/>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2FEDC637-4F9E-0682-364B-233CC3FC9FA2}"/>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8" name="Text Placeholder 7">
            <a:extLst>
              <a:ext uri="{FF2B5EF4-FFF2-40B4-BE49-F238E27FC236}">
                <a16:creationId xmlns:a16="http://schemas.microsoft.com/office/drawing/2014/main" id="{8606B04F-2142-FB15-DA62-C10684384F78}"/>
              </a:ext>
            </a:extLst>
          </p:cNvPr>
          <p:cNvSpPr txBox="1">
            <a:spLocks noGrp="1"/>
          </p:cNvSpPr>
          <p:nvPr>
            <p:ph type="body" idx="1"/>
          </p:nvPr>
        </p:nvSpPr>
        <p:spPr>
          <a:xfrm>
            <a:off x="1206500" y="2372962"/>
            <a:ext cx="21971000" cy="3785611"/>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4800" b="1" dirty="0">
                <a:solidFill>
                  <a:schemeClr val="bg1"/>
                </a:solidFill>
              </a:rPr>
              <a:t>Do we have community for everyone…?</a:t>
            </a:r>
          </a:p>
          <a:p>
            <a:pPr marL="285750" indent="-285750">
              <a:buClr>
                <a:schemeClr val="bg1"/>
              </a:buClr>
              <a:buFont typeface="Arial" panose="020B0604020202020204" pitchFamily="34" charset="0"/>
              <a:buChar char="•"/>
            </a:pPr>
            <a:r>
              <a:rPr lang="en-US" sz="4800" dirty="0">
                <a:solidFill>
                  <a:schemeClr val="bg1"/>
                </a:solidFill>
              </a:rPr>
              <a:t>WASM does not have matured debugging tools, yet.</a:t>
            </a:r>
          </a:p>
          <a:p>
            <a:pPr marL="285750" indent="-285750">
              <a:buClr>
                <a:schemeClr val="bg1"/>
              </a:buClr>
              <a:buFont typeface="Arial" panose="020B0604020202020204" pitchFamily="34" charset="0"/>
              <a:buChar char="•"/>
            </a:pPr>
            <a:r>
              <a:rPr lang="en-US" sz="4800" b="1" dirty="0">
                <a:solidFill>
                  <a:schemeClr val="bg1"/>
                </a:solidFill>
              </a:rPr>
              <a:t>Very close to board the hype 🚄</a:t>
            </a:r>
          </a:p>
          <a:p>
            <a:pPr marL="285750" indent="-285750">
              <a:buClr>
                <a:schemeClr val="bg1"/>
              </a:buClr>
              <a:buFont typeface="Arial" panose="020B0604020202020204" pitchFamily="34" charset="0"/>
              <a:buChar char="•"/>
            </a:pPr>
            <a:endParaRPr lang="en-US" sz="4800" dirty="0">
              <a:solidFill>
                <a:schemeClr val="bg1"/>
              </a:solidFill>
            </a:endParaRPr>
          </a:p>
          <a:p>
            <a:pPr marL="285750" indent="-285750">
              <a:buClr>
                <a:schemeClr val="bg1"/>
              </a:buClr>
              <a:buFont typeface="Arial" panose="020B0604020202020204" pitchFamily="34" charset="0"/>
              <a:buChar char="•"/>
            </a:pPr>
            <a:endParaRPr lang="en-US" sz="4800" b="1" dirty="0">
              <a:solidFill>
                <a:schemeClr val="bg1"/>
              </a:solidFill>
            </a:endParaRPr>
          </a:p>
        </p:txBody>
      </p:sp>
    </p:spTree>
    <p:extLst>
      <p:ext uri="{BB962C8B-B14F-4D97-AF65-F5344CB8AC3E}">
        <p14:creationId xmlns:p14="http://schemas.microsoft.com/office/powerpoint/2010/main" val="381246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”Don’t buy stars, build them”</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What can we do to bring more talent to WASM?</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6" name="Text Placeholder 7">
            <a:extLst>
              <a:ext uri="{FF2B5EF4-FFF2-40B4-BE49-F238E27FC236}">
                <a16:creationId xmlns:a16="http://schemas.microsoft.com/office/drawing/2014/main" id="{FD7FF498-60FF-FF09-E77B-4BE5CCC5DAC7}"/>
              </a:ext>
            </a:extLst>
          </p:cNvPr>
          <p:cNvSpPr txBox="1">
            <a:spLocks/>
          </p:cNvSpPr>
          <p:nvPr/>
        </p:nvSpPr>
        <p:spPr>
          <a:xfrm>
            <a:off x="1206500" y="3868459"/>
            <a:ext cx="21971000" cy="1975885"/>
          </a:xfrm>
          <a:prstGeom prst="rect">
            <a:avLst/>
          </a:prstGeom>
          <a:noFill/>
          <a:ln>
            <a:noFill/>
          </a:ln>
        </p:spPr>
        <p:txBody>
          <a:bodyPr spcFirstLastPara="1" wrap="square" lIns="45700" tIns="45700" rIns="45700" bIns="45700" rtlCol="0" anchor="t" anchorCtr="0">
            <a:spAutoFit/>
          </a:bodyPr>
          <a:lstStyle>
            <a:defPPr marR="0" lvl="0" algn="l" rtl="0">
              <a:lnSpc>
                <a:spcPct val="100000"/>
              </a:lnSpc>
              <a:spcBef>
                <a:spcPts val="0"/>
              </a:spcBef>
              <a:spcAft>
                <a:spcPts val="0"/>
              </a:spcAft>
            </a:defPPr>
            <a:lvl1pPr marL="457200" marR="0" lvl="0" indent="-228600" algn="l" rtl="0" eaLnBrk="1" hangingPunct="1">
              <a:lnSpc>
                <a:spcPct val="100000"/>
              </a:lnSpc>
              <a:spcBef>
                <a:spcPts val="0"/>
              </a:spcBef>
              <a:spcAft>
                <a:spcPts val="0"/>
              </a:spcAft>
              <a:buClr>
                <a:srgbClr val="000000"/>
              </a:buClr>
              <a:buSzPts val="5500"/>
              <a:buFont typeface="Helvetica Neue"/>
              <a:buNone/>
              <a:defRPr sz="5500" b="1" i="0" u="none" strike="noStrike" cap="none">
                <a:solidFill>
                  <a:srgbClr val="000000"/>
                </a:solidFill>
                <a:latin typeface="Helvetica Neue"/>
                <a:ea typeface="Helvetica Neue"/>
                <a:cs typeface="Helvetica Neue"/>
                <a:sym typeface="Helvetica Neue"/>
              </a:defRPr>
            </a:lvl1pPr>
            <a:lvl2pPr marL="914400" marR="0" lvl="1"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285750" indent="-285750">
              <a:buClr>
                <a:schemeClr val="bg1"/>
              </a:buClr>
              <a:buFont typeface="Arial" panose="020B0604020202020204" pitchFamily="34" charset="0"/>
              <a:buChar char="•"/>
            </a:pPr>
            <a:r>
              <a:rPr lang="en-US" sz="4800" dirty="0">
                <a:solidFill>
                  <a:schemeClr val="bg1"/>
                </a:solidFill>
              </a:rPr>
              <a:t>Start with a self-sustainable community framework.</a:t>
            </a:r>
          </a:p>
          <a:p>
            <a:pPr marL="742950" lvl="1" indent="-285750">
              <a:buClr>
                <a:schemeClr val="bg1"/>
              </a:buClr>
              <a:buFont typeface="Arial" panose="020B0604020202020204" pitchFamily="34" charset="0"/>
              <a:buChar char="•"/>
            </a:pPr>
            <a:r>
              <a:rPr lang="en-US" sz="4100" dirty="0">
                <a:solidFill>
                  <a:schemeClr val="bg1"/>
                </a:solidFill>
              </a:rPr>
              <a:t>People </a:t>
            </a:r>
            <a:r>
              <a:rPr lang="en-US" sz="4100" b="1" u="sng" dirty="0">
                <a:solidFill>
                  <a:schemeClr val="bg1"/>
                </a:solidFill>
              </a:rPr>
              <a:t>need</a:t>
            </a:r>
            <a:r>
              <a:rPr lang="en-US" sz="4100" dirty="0">
                <a:solidFill>
                  <a:schemeClr val="bg1"/>
                </a:solidFill>
              </a:rPr>
              <a:t> a shared struggle</a:t>
            </a:r>
          </a:p>
        </p:txBody>
      </p:sp>
    </p:spTree>
    <p:extLst>
      <p:ext uri="{BB962C8B-B14F-4D97-AF65-F5344CB8AC3E}">
        <p14:creationId xmlns:p14="http://schemas.microsoft.com/office/powerpoint/2010/main" val="371338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
          <p:cNvSpPr txBox="1">
            <a:spLocks noGrp="1"/>
          </p:cNvSpPr>
          <p:nvPr>
            <p:ph type="title"/>
          </p:nvPr>
        </p:nvSpPr>
        <p:spPr>
          <a:xfrm>
            <a:off x="-558600" y="669533"/>
            <a:ext cx="14104000" cy="2487200"/>
          </a:xfrm>
          <a:prstGeom prst="rect">
            <a:avLst/>
          </a:prstGeom>
          <a:noFill/>
          <a:ln>
            <a:noFill/>
          </a:ln>
        </p:spPr>
        <p:txBody>
          <a:bodyPr spcFirstLastPara="1" wrap="square" lIns="182867" tIns="91400" rIns="182867" bIns="91400" anchor="ctr" anchorCtr="0">
            <a:normAutofit/>
          </a:bodyPr>
          <a:lstStyle/>
          <a:p>
            <a:pPr algn="ctr"/>
            <a:r>
              <a:rPr lang="en"/>
              <a:t>Piñata </a:t>
            </a:r>
            <a:endParaRPr/>
          </a:p>
        </p:txBody>
      </p:sp>
      <p:pic>
        <p:nvPicPr>
          <p:cNvPr id="476" name="Google Shape;476;p5"/>
          <p:cNvPicPr preferRelativeResize="0"/>
          <p:nvPr/>
        </p:nvPicPr>
        <p:blipFill rotWithShape="1">
          <a:blip r:embed="rId3">
            <a:alphaModFix/>
          </a:blip>
          <a:srcRect/>
          <a:stretch/>
        </p:blipFill>
        <p:spPr>
          <a:xfrm>
            <a:off x="14884535" y="406400"/>
            <a:ext cx="8146664" cy="121694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
          <p:cNvSpPr txBox="1">
            <a:spLocks noGrp="1"/>
          </p:cNvSpPr>
          <p:nvPr>
            <p:ph type="title"/>
          </p:nvPr>
        </p:nvSpPr>
        <p:spPr>
          <a:xfrm>
            <a:off x="-558600" y="669533"/>
            <a:ext cx="14104000" cy="2487200"/>
          </a:xfrm>
          <a:prstGeom prst="rect">
            <a:avLst/>
          </a:prstGeom>
          <a:noFill/>
          <a:ln>
            <a:noFill/>
          </a:ln>
        </p:spPr>
        <p:txBody>
          <a:bodyPr spcFirstLastPara="1" wrap="square" lIns="182867" tIns="91400" rIns="182867" bIns="91400" anchor="ctr" anchorCtr="0">
            <a:normAutofit/>
          </a:bodyPr>
          <a:lstStyle/>
          <a:p>
            <a:pPr algn="ctr"/>
            <a:r>
              <a:rPr lang="en"/>
              <a:t>Piñata </a:t>
            </a:r>
            <a:endParaRPr/>
          </a:p>
        </p:txBody>
      </p:sp>
      <p:pic>
        <p:nvPicPr>
          <p:cNvPr id="482" name="Google Shape;482;p6"/>
          <p:cNvPicPr preferRelativeResize="0"/>
          <p:nvPr/>
        </p:nvPicPr>
        <p:blipFill rotWithShape="1">
          <a:blip r:embed="rId3">
            <a:alphaModFix/>
          </a:blip>
          <a:srcRect/>
          <a:stretch/>
        </p:blipFill>
        <p:spPr>
          <a:xfrm>
            <a:off x="1100867" y="3156735"/>
            <a:ext cx="6223461" cy="9296664"/>
          </a:xfrm>
          <a:prstGeom prst="rect">
            <a:avLst/>
          </a:prstGeom>
          <a:noFill/>
          <a:ln>
            <a:noFill/>
          </a:ln>
        </p:spPr>
      </p:pic>
      <p:pic>
        <p:nvPicPr>
          <p:cNvPr id="483" name="Google Shape;483;p6"/>
          <p:cNvPicPr preferRelativeResize="0"/>
          <p:nvPr/>
        </p:nvPicPr>
        <p:blipFill rotWithShape="1">
          <a:blip r:embed="rId4">
            <a:alphaModFix/>
          </a:blip>
          <a:srcRect/>
          <a:stretch/>
        </p:blipFill>
        <p:spPr>
          <a:xfrm>
            <a:off x="8626143" y="3136402"/>
            <a:ext cx="6223464" cy="9337405"/>
          </a:xfrm>
          <a:prstGeom prst="rect">
            <a:avLst/>
          </a:prstGeom>
          <a:noFill/>
          <a:ln>
            <a:noFill/>
          </a:ln>
        </p:spPr>
      </p:pic>
      <p:pic>
        <p:nvPicPr>
          <p:cNvPr id="484" name="Google Shape;484;p6"/>
          <p:cNvPicPr preferRelativeResize="0"/>
          <p:nvPr/>
        </p:nvPicPr>
        <p:blipFill rotWithShape="1">
          <a:blip r:embed="rId5">
            <a:alphaModFix/>
          </a:blip>
          <a:srcRect/>
          <a:stretch/>
        </p:blipFill>
        <p:spPr>
          <a:xfrm>
            <a:off x="16151375" y="3214905"/>
            <a:ext cx="7342488" cy="9180339"/>
          </a:xfrm>
          <a:prstGeom prst="rect">
            <a:avLst/>
          </a:prstGeom>
          <a:noFill/>
          <a:ln>
            <a:noFill/>
          </a:ln>
        </p:spPr>
      </p:pic>
      <p:cxnSp>
        <p:nvCxnSpPr>
          <p:cNvPr id="485" name="Google Shape;485;p6"/>
          <p:cNvCxnSpPr>
            <a:stCxn id="482" idx="3"/>
            <a:endCxn id="483" idx="1"/>
          </p:cNvCxnSpPr>
          <p:nvPr/>
        </p:nvCxnSpPr>
        <p:spPr>
          <a:xfrm>
            <a:off x="7324328" y="7805067"/>
            <a:ext cx="1301600" cy="0"/>
          </a:xfrm>
          <a:prstGeom prst="straightConnector1">
            <a:avLst/>
          </a:prstGeom>
          <a:noFill/>
          <a:ln w="133350" cap="flat" cmpd="sng">
            <a:solidFill>
              <a:schemeClr val="bg1"/>
            </a:solidFill>
            <a:prstDash val="solid"/>
            <a:round/>
            <a:headEnd type="none" w="sm" len="sm"/>
            <a:tailEnd type="triangle" w="med" len="med"/>
          </a:ln>
          <a:effectLst>
            <a:outerShdw blurRad="50800" dist="38100" dir="2700000" algn="tl" rotWithShape="0">
              <a:prstClr val="black">
                <a:alpha val="40000"/>
              </a:prstClr>
            </a:outerShdw>
          </a:effectLst>
        </p:spPr>
      </p:cxnSp>
      <p:cxnSp>
        <p:nvCxnSpPr>
          <p:cNvPr id="7" name="Google Shape;485;p6">
            <a:extLst>
              <a:ext uri="{FF2B5EF4-FFF2-40B4-BE49-F238E27FC236}">
                <a16:creationId xmlns:a16="http://schemas.microsoft.com/office/drawing/2014/main" id="{0B6EB59D-5749-1BC9-AB64-5981F8EB8612}"/>
              </a:ext>
            </a:extLst>
          </p:cNvPr>
          <p:cNvCxnSpPr/>
          <p:nvPr/>
        </p:nvCxnSpPr>
        <p:spPr>
          <a:xfrm>
            <a:off x="14849775" y="7924820"/>
            <a:ext cx="1301600" cy="0"/>
          </a:xfrm>
          <a:prstGeom prst="straightConnector1">
            <a:avLst/>
          </a:prstGeom>
          <a:noFill/>
          <a:ln w="133350" cap="flat" cmpd="sng">
            <a:solidFill>
              <a:schemeClr val="bg1"/>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8"/>
          <p:cNvSpPr txBox="1">
            <a:spLocks noGrp="1"/>
          </p:cNvSpPr>
          <p:nvPr>
            <p:ph type="title"/>
          </p:nvPr>
        </p:nvSpPr>
        <p:spPr>
          <a:xfrm>
            <a:off x="374133" y="669533"/>
            <a:ext cx="14104000" cy="2487200"/>
          </a:xfrm>
          <a:prstGeom prst="rect">
            <a:avLst/>
          </a:prstGeom>
          <a:noFill/>
          <a:ln>
            <a:noFill/>
          </a:ln>
        </p:spPr>
        <p:txBody>
          <a:bodyPr spcFirstLastPara="1" wrap="square" lIns="182867" tIns="91400" rIns="182867" bIns="91400" anchor="ctr" anchorCtr="0">
            <a:normAutofit/>
          </a:bodyPr>
          <a:lstStyle/>
          <a:p>
            <a:r>
              <a:rPr lang="en"/>
              <a:t>The Piñata Effect</a:t>
            </a:r>
            <a:endParaRPr/>
          </a:p>
        </p:txBody>
      </p:sp>
      <p:pic>
        <p:nvPicPr>
          <p:cNvPr id="499" name="Google Shape;499;p8"/>
          <p:cNvPicPr preferRelativeResize="0"/>
          <p:nvPr/>
        </p:nvPicPr>
        <p:blipFill rotWithShape="1">
          <a:blip r:embed="rId3">
            <a:alphaModFix/>
          </a:blip>
          <a:srcRect/>
          <a:stretch/>
        </p:blipFill>
        <p:spPr>
          <a:xfrm>
            <a:off x="1100867" y="3156735"/>
            <a:ext cx="6223461" cy="9296664"/>
          </a:xfrm>
          <a:prstGeom prst="rect">
            <a:avLst/>
          </a:prstGeom>
          <a:noFill/>
          <a:ln>
            <a:noFill/>
          </a:ln>
        </p:spPr>
      </p:pic>
      <p:pic>
        <p:nvPicPr>
          <p:cNvPr id="500" name="Google Shape;500;p8"/>
          <p:cNvPicPr preferRelativeResize="0"/>
          <p:nvPr/>
        </p:nvPicPr>
        <p:blipFill rotWithShape="1">
          <a:blip r:embed="rId4">
            <a:alphaModFix/>
          </a:blip>
          <a:srcRect/>
          <a:stretch/>
        </p:blipFill>
        <p:spPr>
          <a:xfrm>
            <a:off x="8626143" y="3136402"/>
            <a:ext cx="6223464" cy="9337405"/>
          </a:xfrm>
          <a:prstGeom prst="rect">
            <a:avLst/>
          </a:prstGeom>
          <a:noFill/>
          <a:ln>
            <a:noFill/>
          </a:ln>
        </p:spPr>
      </p:pic>
      <p:pic>
        <p:nvPicPr>
          <p:cNvPr id="501" name="Google Shape;501;p8"/>
          <p:cNvPicPr preferRelativeResize="0"/>
          <p:nvPr/>
        </p:nvPicPr>
        <p:blipFill rotWithShape="1">
          <a:blip r:embed="rId5">
            <a:alphaModFix/>
          </a:blip>
          <a:srcRect/>
          <a:stretch/>
        </p:blipFill>
        <p:spPr>
          <a:xfrm>
            <a:off x="16151375" y="3214905"/>
            <a:ext cx="7342488" cy="9180339"/>
          </a:xfrm>
          <a:prstGeom prst="rect">
            <a:avLst/>
          </a:prstGeom>
          <a:noFill/>
          <a:ln>
            <a:noFill/>
          </a:ln>
        </p:spPr>
      </p:pic>
      <p:sp>
        <p:nvSpPr>
          <p:cNvPr id="504" name="Google Shape;504;p8"/>
          <p:cNvSpPr txBox="1">
            <a:spLocks noGrp="1"/>
          </p:cNvSpPr>
          <p:nvPr>
            <p:ph type="title"/>
          </p:nvPr>
        </p:nvSpPr>
        <p:spPr>
          <a:xfrm>
            <a:off x="1101133" y="10905800"/>
            <a:ext cx="62232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Project</a:t>
            </a:r>
            <a:endParaRPr sz="5867"/>
          </a:p>
        </p:txBody>
      </p:sp>
      <p:sp>
        <p:nvSpPr>
          <p:cNvPr id="505" name="Google Shape;505;p8"/>
          <p:cNvSpPr txBox="1">
            <a:spLocks noGrp="1"/>
          </p:cNvSpPr>
          <p:nvPr>
            <p:ph type="title"/>
          </p:nvPr>
        </p:nvSpPr>
        <p:spPr>
          <a:xfrm>
            <a:off x="8626267" y="10905800"/>
            <a:ext cx="62232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Maintainer</a:t>
            </a:r>
            <a:endParaRPr sz="5867"/>
          </a:p>
        </p:txBody>
      </p:sp>
      <p:sp>
        <p:nvSpPr>
          <p:cNvPr id="506" name="Google Shape;506;p8"/>
          <p:cNvSpPr txBox="1">
            <a:spLocks noGrp="1"/>
          </p:cNvSpPr>
          <p:nvPr>
            <p:ph type="title"/>
          </p:nvPr>
        </p:nvSpPr>
        <p:spPr>
          <a:xfrm>
            <a:off x="16151435" y="10905800"/>
            <a:ext cx="73424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Users</a:t>
            </a:r>
            <a:endParaRPr sz="5867"/>
          </a:p>
        </p:txBody>
      </p:sp>
      <p:cxnSp>
        <p:nvCxnSpPr>
          <p:cNvPr id="4" name="Google Shape;485;p6">
            <a:extLst>
              <a:ext uri="{FF2B5EF4-FFF2-40B4-BE49-F238E27FC236}">
                <a16:creationId xmlns:a16="http://schemas.microsoft.com/office/drawing/2014/main" id="{B6094768-FFDF-0E66-243E-F04E7CD0D944}"/>
              </a:ext>
            </a:extLst>
          </p:cNvPr>
          <p:cNvCxnSpPr/>
          <p:nvPr/>
        </p:nvCxnSpPr>
        <p:spPr>
          <a:xfrm>
            <a:off x="7324328" y="7805067"/>
            <a:ext cx="1301600" cy="0"/>
          </a:xfrm>
          <a:prstGeom prst="straightConnector1">
            <a:avLst/>
          </a:prstGeom>
          <a:noFill/>
          <a:ln w="133350" cap="flat" cmpd="sng">
            <a:solidFill>
              <a:schemeClr val="bg1"/>
            </a:solidFill>
            <a:prstDash val="solid"/>
            <a:round/>
            <a:headEnd type="none" w="sm" len="sm"/>
            <a:tailEnd type="triangle" w="med" len="med"/>
          </a:ln>
        </p:spPr>
      </p:cxnSp>
      <p:cxnSp>
        <p:nvCxnSpPr>
          <p:cNvPr id="5" name="Google Shape;485;p6">
            <a:extLst>
              <a:ext uri="{FF2B5EF4-FFF2-40B4-BE49-F238E27FC236}">
                <a16:creationId xmlns:a16="http://schemas.microsoft.com/office/drawing/2014/main" id="{BE900AE1-F284-D0F7-20BA-DD49FE0E3710}"/>
              </a:ext>
            </a:extLst>
          </p:cNvPr>
          <p:cNvCxnSpPr/>
          <p:nvPr/>
        </p:nvCxnSpPr>
        <p:spPr>
          <a:xfrm>
            <a:off x="14849775" y="7924820"/>
            <a:ext cx="1301600" cy="0"/>
          </a:xfrm>
          <a:prstGeom prst="straightConnector1">
            <a:avLst/>
          </a:prstGeom>
          <a:noFill/>
          <a:ln w="133350" cap="flat" cmpd="sng">
            <a:solidFill>
              <a:schemeClr val="bg1"/>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27b85c11d69_0_23"/>
          <p:cNvSpPr txBox="1">
            <a:spLocks noGrp="1"/>
          </p:cNvSpPr>
          <p:nvPr>
            <p:ph type="title"/>
          </p:nvPr>
        </p:nvSpPr>
        <p:spPr>
          <a:xfrm>
            <a:off x="374133" y="669533"/>
            <a:ext cx="14104000" cy="2487200"/>
          </a:xfrm>
          <a:prstGeom prst="rect">
            <a:avLst/>
          </a:prstGeom>
          <a:noFill/>
          <a:ln>
            <a:noFill/>
          </a:ln>
        </p:spPr>
        <p:txBody>
          <a:bodyPr spcFirstLastPara="1" wrap="square" lIns="182867" tIns="91400" rIns="182867" bIns="91400" anchor="ctr" anchorCtr="0">
            <a:normAutofit/>
          </a:bodyPr>
          <a:lstStyle/>
          <a:p>
            <a:r>
              <a:rPr lang="en"/>
              <a:t>The Piñata Effect</a:t>
            </a:r>
            <a:endParaRPr/>
          </a:p>
        </p:txBody>
      </p:sp>
      <p:pic>
        <p:nvPicPr>
          <p:cNvPr id="512" name="Google Shape;512;g27b85c11d69_0_23"/>
          <p:cNvPicPr preferRelativeResize="0"/>
          <p:nvPr/>
        </p:nvPicPr>
        <p:blipFill rotWithShape="1">
          <a:blip r:embed="rId3">
            <a:alphaModFix/>
          </a:blip>
          <a:srcRect/>
          <a:stretch/>
        </p:blipFill>
        <p:spPr>
          <a:xfrm>
            <a:off x="1100867" y="3156735"/>
            <a:ext cx="6223461" cy="9296664"/>
          </a:xfrm>
          <a:prstGeom prst="rect">
            <a:avLst/>
          </a:prstGeom>
          <a:noFill/>
          <a:ln>
            <a:noFill/>
          </a:ln>
        </p:spPr>
      </p:pic>
      <p:pic>
        <p:nvPicPr>
          <p:cNvPr id="513" name="Google Shape;513;g27b85c11d69_0_23"/>
          <p:cNvPicPr preferRelativeResize="0"/>
          <p:nvPr/>
        </p:nvPicPr>
        <p:blipFill rotWithShape="1">
          <a:blip r:embed="rId4">
            <a:alphaModFix/>
          </a:blip>
          <a:srcRect/>
          <a:stretch/>
        </p:blipFill>
        <p:spPr>
          <a:xfrm>
            <a:off x="8626143" y="3136402"/>
            <a:ext cx="6223464" cy="9337405"/>
          </a:xfrm>
          <a:prstGeom prst="rect">
            <a:avLst/>
          </a:prstGeom>
          <a:noFill/>
          <a:ln>
            <a:noFill/>
          </a:ln>
        </p:spPr>
      </p:pic>
      <p:pic>
        <p:nvPicPr>
          <p:cNvPr id="514" name="Google Shape;514;g27b85c11d69_0_23"/>
          <p:cNvPicPr preferRelativeResize="0"/>
          <p:nvPr/>
        </p:nvPicPr>
        <p:blipFill rotWithShape="1">
          <a:blip r:embed="rId5">
            <a:alphaModFix/>
          </a:blip>
          <a:srcRect/>
          <a:stretch/>
        </p:blipFill>
        <p:spPr>
          <a:xfrm>
            <a:off x="16151375" y="3214905"/>
            <a:ext cx="7342488" cy="9180339"/>
          </a:xfrm>
          <a:prstGeom prst="rect">
            <a:avLst/>
          </a:prstGeom>
          <a:noFill/>
          <a:ln>
            <a:noFill/>
          </a:ln>
        </p:spPr>
      </p:pic>
      <p:sp>
        <p:nvSpPr>
          <p:cNvPr id="517" name="Google Shape;517;g27b85c11d69_0_23"/>
          <p:cNvSpPr txBox="1">
            <a:spLocks noGrp="1"/>
          </p:cNvSpPr>
          <p:nvPr>
            <p:ph type="title"/>
          </p:nvPr>
        </p:nvSpPr>
        <p:spPr>
          <a:xfrm>
            <a:off x="1101133" y="10905800"/>
            <a:ext cx="62232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Project</a:t>
            </a:r>
            <a:endParaRPr sz="5867"/>
          </a:p>
        </p:txBody>
      </p:sp>
      <p:sp>
        <p:nvSpPr>
          <p:cNvPr id="518" name="Google Shape;518;g27b85c11d69_0_23"/>
          <p:cNvSpPr txBox="1">
            <a:spLocks noGrp="1"/>
          </p:cNvSpPr>
          <p:nvPr>
            <p:ph type="title"/>
          </p:nvPr>
        </p:nvSpPr>
        <p:spPr>
          <a:xfrm>
            <a:off x="8626267" y="10905800"/>
            <a:ext cx="62232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Maintainer</a:t>
            </a:r>
            <a:endParaRPr sz="5867"/>
          </a:p>
        </p:txBody>
      </p:sp>
      <p:sp>
        <p:nvSpPr>
          <p:cNvPr id="519" name="Google Shape;519;g27b85c11d69_0_23"/>
          <p:cNvSpPr txBox="1">
            <a:spLocks noGrp="1"/>
          </p:cNvSpPr>
          <p:nvPr>
            <p:ph type="title"/>
          </p:nvPr>
        </p:nvSpPr>
        <p:spPr>
          <a:xfrm>
            <a:off x="16151435" y="10905800"/>
            <a:ext cx="7342400" cy="1568000"/>
          </a:xfrm>
          <a:prstGeom prst="rect">
            <a:avLst/>
          </a:prstGeom>
          <a:solidFill>
            <a:schemeClr val="dk1"/>
          </a:solidFill>
          <a:ln>
            <a:noFill/>
          </a:ln>
        </p:spPr>
        <p:txBody>
          <a:bodyPr spcFirstLastPara="1" wrap="square" lIns="182867" tIns="91400" rIns="182867" bIns="91400" anchor="ctr" anchorCtr="0">
            <a:noAutofit/>
          </a:bodyPr>
          <a:lstStyle/>
          <a:p>
            <a:pPr algn="ctr"/>
            <a:r>
              <a:rPr lang="en" sz="5867"/>
              <a:t>Users</a:t>
            </a:r>
            <a:endParaRPr sz="5867"/>
          </a:p>
        </p:txBody>
      </p:sp>
      <p:pic>
        <p:nvPicPr>
          <p:cNvPr id="520" name="Google Shape;520;g27b85c11d69_0_23"/>
          <p:cNvPicPr preferRelativeResize="0"/>
          <p:nvPr/>
        </p:nvPicPr>
        <p:blipFill>
          <a:blip r:embed="rId6">
            <a:alphaModFix/>
          </a:blip>
          <a:stretch>
            <a:fillRect/>
          </a:stretch>
        </p:blipFill>
        <p:spPr>
          <a:xfrm rot="-1334440">
            <a:off x="14605748" y="-260400"/>
            <a:ext cx="1914600" cy="2940656"/>
          </a:xfrm>
          <a:prstGeom prst="rect">
            <a:avLst/>
          </a:prstGeom>
          <a:noFill/>
          <a:ln>
            <a:noFill/>
          </a:ln>
        </p:spPr>
      </p:pic>
      <p:cxnSp>
        <p:nvCxnSpPr>
          <p:cNvPr id="2" name="Google Shape;485;p6">
            <a:extLst>
              <a:ext uri="{FF2B5EF4-FFF2-40B4-BE49-F238E27FC236}">
                <a16:creationId xmlns:a16="http://schemas.microsoft.com/office/drawing/2014/main" id="{DA66EA67-1D3B-67E4-F2D2-36CA826B45CD}"/>
              </a:ext>
            </a:extLst>
          </p:cNvPr>
          <p:cNvCxnSpPr>
            <a:cxnSpLocks/>
          </p:cNvCxnSpPr>
          <p:nvPr/>
        </p:nvCxnSpPr>
        <p:spPr>
          <a:xfrm flipH="1">
            <a:off x="7324328" y="8098971"/>
            <a:ext cx="1301815" cy="0"/>
          </a:xfrm>
          <a:prstGeom prst="straightConnector1">
            <a:avLst/>
          </a:prstGeom>
          <a:noFill/>
          <a:ln w="133350" cap="flat" cmpd="sng">
            <a:solidFill>
              <a:schemeClr val="bg1"/>
            </a:solidFill>
            <a:prstDash val="solid"/>
            <a:round/>
            <a:headEnd type="none" w="sm" len="sm"/>
            <a:tailEnd type="triangle" w="med" len="med"/>
          </a:ln>
        </p:spPr>
      </p:cxnSp>
      <p:cxnSp>
        <p:nvCxnSpPr>
          <p:cNvPr id="3" name="Google Shape;485;p6">
            <a:extLst>
              <a:ext uri="{FF2B5EF4-FFF2-40B4-BE49-F238E27FC236}">
                <a16:creationId xmlns:a16="http://schemas.microsoft.com/office/drawing/2014/main" id="{1EEE333A-44EC-787F-F2F4-E742AB47779D}"/>
              </a:ext>
            </a:extLst>
          </p:cNvPr>
          <p:cNvCxnSpPr>
            <a:cxnSpLocks/>
          </p:cNvCxnSpPr>
          <p:nvPr/>
        </p:nvCxnSpPr>
        <p:spPr>
          <a:xfrm flipH="1">
            <a:off x="14849467" y="8066314"/>
            <a:ext cx="1301908" cy="0"/>
          </a:xfrm>
          <a:prstGeom prst="straightConnector1">
            <a:avLst/>
          </a:prstGeom>
          <a:noFill/>
          <a:ln w="133350" cap="flat" cmpd="sng">
            <a:solidFill>
              <a:schemeClr val="bg1"/>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8082-48DC-F176-E870-FD847B5428F0}"/>
              </a:ext>
            </a:extLst>
          </p:cNvPr>
          <p:cNvSpPr>
            <a:spLocks noGrp="1"/>
          </p:cNvSpPr>
          <p:nvPr>
            <p:ph type="title"/>
          </p:nvPr>
        </p:nvSpPr>
        <p:spPr/>
        <p:txBody>
          <a:bodyPr/>
          <a:lstStyle/>
          <a:p>
            <a:r>
              <a:rPr lang="en-US" dirty="0">
                <a:solidFill>
                  <a:schemeClr val="bg1"/>
                </a:solidFill>
              </a:rPr>
              <a:t>Rethink the way we deliver</a:t>
            </a:r>
          </a:p>
        </p:txBody>
      </p:sp>
      <p:sp>
        <p:nvSpPr>
          <p:cNvPr id="3" name="Text Placeholder 2">
            <a:extLst>
              <a:ext uri="{FF2B5EF4-FFF2-40B4-BE49-F238E27FC236}">
                <a16:creationId xmlns:a16="http://schemas.microsoft.com/office/drawing/2014/main" id="{673EFF5B-C057-3A42-F474-F316EADC94C8}"/>
              </a:ext>
            </a:extLst>
          </p:cNvPr>
          <p:cNvSpPr>
            <a:spLocks noGrp="1"/>
          </p:cNvSpPr>
          <p:nvPr>
            <p:ph type="body" idx="1"/>
          </p:nvPr>
        </p:nvSpPr>
        <p:spPr/>
        <p:txBody>
          <a:bodyPr/>
          <a:lstStyle/>
          <a:p>
            <a:endParaRPr lang="en-US" dirty="0">
              <a:solidFill>
                <a:schemeClr val="bg1"/>
              </a:solidFill>
            </a:endParaRPr>
          </a:p>
        </p:txBody>
      </p:sp>
      <p:sp>
        <p:nvSpPr>
          <p:cNvPr id="4" name="Google Shape;87;p18">
            <a:extLst>
              <a:ext uri="{FF2B5EF4-FFF2-40B4-BE49-F238E27FC236}">
                <a16:creationId xmlns:a16="http://schemas.microsoft.com/office/drawing/2014/main" id="{FC01AE85-09A1-E692-51C0-38E96C648392}"/>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2FEDC637-4F9E-0682-364B-233CC3FC9FA2}"/>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pic>
        <p:nvPicPr>
          <p:cNvPr id="2050" name="Picture 2">
            <a:extLst>
              <a:ext uri="{FF2B5EF4-FFF2-40B4-BE49-F238E27FC236}">
                <a16:creationId xmlns:a16="http://schemas.microsoft.com/office/drawing/2014/main" id="{D0A54986-1AC9-1A44-018F-E6358E19E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000" y="3713533"/>
            <a:ext cx="6350000" cy="853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074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WASM Demographics?</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Contributor – User - Creator</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sp>
        <p:nvSpPr>
          <p:cNvPr id="6" name="TextBox 5">
            <a:extLst>
              <a:ext uri="{FF2B5EF4-FFF2-40B4-BE49-F238E27FC236}">
                <a16:creationId xmlns:a16="http://schemas.microsoft.com/office/drawing/2014/main" id="{D5A6E937-A094-C374-7250-D6C427FAA936}"/>
              </a:ext>
            </a:extLst>
          </p:cNvPr>
          <p:cNvSpPr txBox="1"/>
          <p:nvPr/>
        </p:nvSpPr>
        <p:spPr>
          <a:xfrm>
            <a:off x="1681316" y="4041058"/>
            <a:ext cx="16990142" cy="4154984"/>
          </a:xfrm>
          <a:prstGeom prst="rect">
            <a:avLst/>
          </a:prstGeom>
          <a:noFill/>
        </p:spPr>
        <p:txBody>
          <a:bodyPr wrap="square" rtlCol="0">
            <a:spAutoFit/>
          </a:bodyPr>
          <a:lstStyle/>
          <a:p>
            <a:pPr marL="342900" indent="-342900">
              <a:buClr>
                <a:schemeClr val="bg1"/>
              </a:buClr>
              <a:buFont typeface="+mj-lt"/>
              <a:buAutoNum type="arabicPeriod"/>
            </a:pPr>
            <a:r>
              <a:rPr lang="en-IN" sz="6600" b="1" i="0" dirty="0">
                <a:solidFill>
                  <a:schemeClr val="bg1"/>
                </a:solidFill>
                <a:effectLst/>
                <a:latin typeface="Clarity City"/>
              </a:rPr>
              <a:t>Overall, 37% of end user organizations have some experience deploying applications with </a:t>
            </a:r>
            <a:r>
              <a:rPr lang="en-IN" sz="6600" b="1" i="0" dirty="0" err="1">
                <a:solidFill>
                  <a:schemeClr val="bg1"/>
                </a:solidFill>
                <a:effectLst/>
                <a:latin typeface="Clarity City"/>
              </a:rPr>
              <a:t>WebAssembly</a:t>
            </a:r>
            <a:r>
              <a:rPr lang="en-IN" sz="6600" b="1" i="0" dirty="0">
                <a:solidFill>
                  <a:schemeClr val="bg1"/>
                </a:solidFill>
                <a:effectLst/>
                <a:latin typeface="Clarity City"/>
              </a:rPr>
              <a:t>. CNCF Annual Survey 2022</a:t>
            </a:r>
          </a:p>
          <a:p>
            <a:pPr marL="342900" indent="-342900">
              <a:buClr>
                <a:schemeClr val="bg1"/>
              </a:buClr>
              <a:buFont typeface="+mj-lt"/>
              <a:buAutoNum type="arabicPeriod"/>
            </a:pPr>
            <a:endParaRPr lang="en-US" sz="6600" dirty="0">
              <a:solidFill>
                <a:schemeClr val="bg1"/>
              </a:solidFill>
            </a:endParaRPr>
          </a:p>
        </p:txBody>
      </p:sp>
    </p:spTree>
    <p:extLst>
      <p:ext uri="{BB962C8B-B14F-4D97-AF65-F5344CB8AC3E}">
        <p14:creationId xmlns:p14="http://schemas.microsoft.com/office/powerpoint/2010/main" val="86643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Words from the next gen</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People who love to code for fun</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6" name="TextBox 5">
            <a:extLst>
              <a:ext uri="{FF2B5EF4-FFF2-40B4-BE49-F238E27FC236}">
                <a16:creationId xmlns:a16="http://schemas.microsoft.com/office/drawing/2014/main" id="{6A3E92AD-B889-B25B-77B7-2FDAF83D9449}"/>
              </a:ext>
            </a:extLst>
          </p:cNvPr>
          <p:cNvSpPr txBox="1"/>
          <p:nvPr/>
        </p:nvSpPr>
        <p:spPr>
          <a:xfrm>
            <a:off x="1717963" y="4919008"/>
            <a:ext cx="12192000" cy="1323439"/>
          </a:xfrm>
          <a:prstGeom prst="rect">
            <a:avLst/>
          </a:prstGeom>
          <a:noFill/>
        </p:spPr>
        <p:txBody>
          <a:bodyPr wrap="square">
            <a:spAutoFit/>
          </a:bodyPr>
          <a:lstStyle/>
          <a:p>
            <a:r>
              <a:rPr lang="en-IN" sz="4000" b="0" i="0" dirty="0">
                <a:solidFill>
                  <a:srgbClr val="D1D2D3"/>
                </a:solidFill>
                <a:effectLst/>
                <a:latin typeface="Slack-Lato"/>
              </a:rPr>
              <a:t>“its not bad, </a:t>
            </a:r>
            <a:r>
              <a:rPr lang="en-IN" sz="4000" b="0" i="0" dirty="0" err="1">
                <a:solidFill>
                  <a:srgbClr val="D1D2D3"/>
                </a:solidFill>
                <a:effectLst/>
                <a:latin typeface="Slack-Lato"/>
              </a:rPr>
              <a:t>i've</a:t>
            </a:r>
            <a:r>
              <a:rPr lang="en-IN" sz="4000" b="0" i="0" dirty="0">
                <a:solidFill>
                  <a:srgbClr val="D1D2D3"/>
                </a:solidFill>
                <a:effectLst/>
                <a:latin typeface="Slack-Lato"/>
              </a:rPr>
              <a:t> tried doing like unity compiling to </a:t>
            </a:r>
            <a:r>
              <a:rPr lang="en-IN" sz="4000" b="0" i="0" dirty="0" err="1">
                <a:solidFill>
                  <a:srgbClr val="D1D2D3"/>
                </a:solidFill>
                <a:effectLst/>
                <a:latin typeface="Slack-Lato"/>
              </a:rPr>
              <a:t>wasm</a:t>
            </a:r>
            <a:r>
              <a:rPr lang="en-IN" sz="4000" b="0" i="0" dirty="0">
                <a:solidFill>
                  <a:srgbClr val="D1D2D3"/>
                </a:solidFill>
                <a:effectLst/>
                <a:latin typeface="Slack-Lato"/>
              </a:rPr>
              <a:t> for react and the game actually runs really nice”</a:t>
            </a:r>
            <a:endParaRPr lang="en-US" sz="4000" dirty="0"/>
          </a:p>
        </p:txBody>
      </p:sp>
      <p:sp>
        <p:nvSpPr>
          <p:cNvPr id="7" name="TextBox 6">
            <a:extLst>
              <a:ext uri="{FF2B5EF4-FFF2-40B4-BE49-F238E27FC236}">
                <a16:creationId xmlns:a16="http://schemas.microsoft.com/office/drawing/2014/main" id="{D9DD78D7-1E5B-EB93-B9B1-82B30ABF81E7}"/>
              </a:ext>
            </a:extLst>
          </p:cNvPr>
          <p:cNvSpPr txBox="1"/>
          <p:nvPr/>
        </p:nvSpPr>
        <p:spPr>
          <a:xfrm>
            <a:off x="10874455" y="6586269"/>
            <a:ext cx="12192000" cy="1323439"/>
          </a:xfrm>
          <a:prstGeom prst="rect">
            <a:avLst/>
          </a:prstGeom>
          <a:noFill/>
        </p:spPr>
        <p:txBody>
          <a:bodyPr wrap="square">
            <a:spAutoFit/>
          </a:bodyPr>
          <a:lstStyle/>
          <a:p>
            <a:r>
              <a:rPr lang="en-IN" sz="4000" b="0" i="0" dirty="0">
                <a:solidFill>
                  <a:srgbClr val="D1D2D3"/>
                </a:solidFill>
                <a:effectLst/>
                <a:latin typeface="Slack-Lato"/>
              </a:rPr>
              <a:t>“It worked really well, all things considered. Even Rust-JS interop wasn’t that bad.”</a:t>
            </a:r>
            <a:endParaRPr lang="en-US" sz="4000" dirty="0"/>
          </a:p>
        </p:txBody>
      </p:sp>
      <p:sp>
        <p:nvSpPr>
          <p:cNvPr id="8" name="TextBox 7">
            <a:extLst>
              <a:ext uri="{FF2B5EF4-FFF2-40B4-BE49-F238E27FC236}">
                <a16:creationId xmlns:a16="http://schemas.microsoft.com/office/drawing/2014/main" id="{9FECE47A-125F-12E4-B0C4-4C2BE06C6D65}"/>
              </a:ext>
            </a:extLst>
          </p:cNvPr>
          <p:cNvSpPr txBox="1"/>
          <p:nvPr/>
        </p:nvSpPr>
        <p:spPr>
          <a:xfrm>
            <a:off x="555384" y="8253530"/>
            <a:ext cx="16740480" cy="1323439"/>
          </a:xfrm>
          <a:prstGeom prst="rect">
            <a:avLst/>
          </a:prstGeom>
          <a:noFill/>
        </p:spPr>
        <p:txBody>
          <a:bodyPr wrap="none" rtlCol="0">
            <a:spAutoFit/>
          </a:bodyPr>
          <a:lstStyle/>
          <a:p>
            <a:r>
              <a:rPr lang="en-US" sz="4000" dirty="0">
                <a:solidFill>
                  <a:schemeClr val="bg1"/>
                </a:solidFill>
              </a:rPr>
              <a:t>“I had a use case where it needed to do heavy astronomical calculations </a:t>
            </a:r>
          </a:p>
          <a:p>
            <a:r>
              <a:rPr lang="en-US" sz="4000" dirty="0">
                <a:solidFill>
                  <a:schemeClr val="bg1"/>
                </a:solidFill>
              </a:rPr>
              <a:t>WASM was ALOT faster than </a:t>
            </a:r>
            <a:r>
              <a:rPr lang="en-US" sz="4000" dirty="0" err="1">
                <a:solidFill>
                  <a:schemeClr val="bg1"/>
                </a:solidFill>
              </a:rPr>
              <a:t>js</a:t>
            </a:r>
            <a:r>
              <a:rPr lang="en-US" sz="4000" dirty="0">
                <a:solidFill>
                  <a:schemeClr val="bg1"/>
                </a:solidFill>
              </a:rPr>
              <a:t>”</a:t>
            </a:r>
          </a:p>
        </p:txBody>
      </p:sp>
      <p:sp>
        <p:nvSpPr>
          <p:cNvPr id="9" name="TextBox 8">
            <a:extLst>
              <a:ext uri="{FF2B5EF4-FFF2-40B4-BE49-F238E27FC236}">
                <a16:creationId xmlns:a16="http://schemas.microsoft.com/office/drawing/2014/main" id="{66C7100B-6946-8A1A-93A9-2AFEED3A412E}"/>
              </a:ext>
            </a:extLst>
          </p:cNvPr>
          <p:cNvSpPr txBox="1"/>
          <p:nvPr/>
        </p:nvSpPr>
        <p:spPr>
          <a:xfrm>
            <a:off x="7813963" y="10218739"/>
            <a:ext cx="14009915" cy="1938992"/>
          </a:xfrm>
          <a:prstGeom prst="rect">
            <a:avLst/>
          </a:prstGeom>
          <a:noFill/>
        </p:spPr>
        <p:txBody>
          <a:bodyPr wrap="square" rtlCol="0">
            <a:spAutoFit/>
          </a:bodyPr>
          <a:lstStyle/>
          <a:p>
            <a:r>
              <a:rPr lang="en-US" sz="4000" b="1" dirty="0">
                <a:solidFill>
                  <a:schemeClr val="bg1"/>
                </a:solidFill>
              </a:rPr>
              <a:t>“I haven't personally interacted with any the community but the discussions</a:t>
            </a:r>
          </a:p>
          <a:p>
            <a:r>
              <a:rPr lang="en-US" sz="4000" b="1" dirty="0">
                <a:solidFill>
                  <a:schemeClr val="bg1"/>
                </a:solidFill>
              </a:rPr>
              <a:t>I've seen on </a:t>
            </a:r>
            <a:r>
              <a:rPr lang="en-US" sz="4000" b="1" dirty="0" err="1">
                <a:solidFill>
                  <a:schemeClr val="bg1"/>
                </a:solidFill>
              </a:rPr>
              <a:t>wasm</a:t>
            </a:r>
            <a:r>
              <a:rPr lang="en-US" sz="4000" b="1" dirty="0">
                <a:solidFill>
                  <a:schemeClr val="bg1"/>
                </a:solidFill>
              </a:rPr>
              <a:t> related forums have been friendly”</a:t>
            </a:r>
          </a:p>
        </p:txBody>
      </p:sp>
    </p:spTree>
    <p:extLst>
      <p:ext uri="{BB962C8B-B14F-4D97-AF65-F5344CB8AC3E}">
        <p14:creationId xmlns:p14="http://schemas.microsoft.com/office/powerpoint/2010/main" val="1681550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sp>
        <p:nvSpPr>
          <p:cNvPr id="3" name="Google Shape;90;p18">
            <a:extLst>
              <a:ext uri="{FF2B5EF4-FFF2-40B4-BE49-F238E27FC236}">
                <a16:creationId xmlns:a16="http://schemas.microsoft.com/office/drawing/2014/main" id="{F0996303-0FD2-559A-1BA8-E9F7A5A88F39}"/>
              </a:ext>
            </a:extLst>
          </p:cNvPr>
          <p:cNvSpPr txBox="1">
            <a:spLocks noGrp="1"/>
          </p:cNvSpPr>
          <p:nvPr>
            <p:ph type="body" idx="1"/>
          </p:nvPr>
        </p:nvSpPr>
        <p:spPr>
          <a:xfrm>
            <a:off x="16265884" y="8791724"/>
            <a:ext cx="7550184" cy="25302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000000"/>
              </a:buClr>
              <a:buSzPts val="3600"/>
              <a:buFont typeface="Helvetica Neue"/>
              <a:buNone/>
            </a:pPr>
            <a:r>
              <a:rPr lang="en-US" dirty="0">
                <a:solidFill>
                  <a:schemeClr val="lt1"/>
                </a:solidFill>
              </a:rPr>
              <a:t>Ashwin Kumar </a:t>
            </a:r>
            <a:r>
              <a:rPr lang="en-US" dirty="0" err="1">
                <a:solidFill>
                  <a:schemeClr val="lt1"/>
                </a:solidFill>
              </a:rPr>
              <a:t>Uppala</a:t>
            </a:r>
            <a:br>
              <a:rPr lang="en-US" b="0" dirty="0">
                <a:solidFill>
                  <a:schemeClr val="lt1"/>
                </a:solidFill>
              </a:rPr>
            </a:br>
            <a:r>
              <a:rPr lang="en-US" b="0" dirty="0">
                <a:solidFill>
                  <a:schemeClr val="lt1"/>
                </a:solidFill>
              </a:rPr>
              <a:t>Associate Program Manager</a:t>
            </a:r>
          </a:p>
          <a:p>
            <a:pPr marL="0" lvl="0" indent="0" algn="l" rtl="0">
              <a:lnSpc>
                <a:spcPct val="90000"/>
              </a:lnSpc>
              <a:spcBef>
                <a:spcPts val="0"/>
              </a:spcBef>
              <a:spcAft>
                <a:spcPts val="0"/>
              </a:spcAft>
              <a:buClr>
                <a:srgbClr val="000000"/>
              </a:buClr>
              <a:buSzPts val="3600"/>
              <a:buFont typeface="Helvetica Neue"/>
              <a:buNone/>
            </a:pPr>
            <a:r>
              <a:rPr lang="en-US" b="0" dirty="0">
                <a:solidFill>
                  <a:schemeClr val="lt1"/>
                </a:solidFill>
              </a:rPr>
              <a:t>GitHub</a:t>
            </a:r>
            <a:endParaRPr sz="3000" b="0" i="0" u="none" strike="noStrike" cap="none" dirty="0">
              <a:solidFill>
                <a:schemeClr val="lt1"/>
              </a:solidFill>
              <a:latin typeface="Helvetica Neue"/>
              <a:ea typeface="Helvetica Neue"/>
              <a:cs typeface="Helvetica Neue"/>
              <a:sym typeface="Helvetica Neue"/>
            </a:endParaRPr>
          </a:p>
        </p:txBody>
      </p:sp>
      <p:sp>
        <p:nvSpPr>
          <p:cNvPr id="81" name="Google Shape;81;p17"/>
          <p:cNvSpPr txBox="1">
            <a:spLocks noGrp="1"/>
          </p:cNvSpPr>
          <p:nvPr>
            <p:ph type="title"/>
          </p:nvPr>
        </p:nvSpPr>
        <p:spPr>
          <a:xfrm>
            <a:off x="1206500" y="1079500"/>
            <a:ext cx="21971100" cy="1434900"/>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Clr>
                <a:srgbClr val="000000"/>
              </a:buClr>
              <a:buSzPts val="8500"/>
              <a:buFont typeface="Helvetica Neue"/>
              <a:buNone/>
            </a:pPr>
            <a:r>
              <a:rPr lang="en-US" dirty="0">
                <a:solidFill>
                  <a:schemeClr val="lt1"/>
                </a:solidFill>
              </a:rPr>
              <a:t>I’m Ashwin</a:t>
            </a:r>
            <a:endParaRPr b="0" dirty="0">
              <a:solidFill>
                <a:schemeClr val="lt1"/>
              </a:solidFill>
            </a:endParaRPr>
          </a:p>
        </p:txBody>
      </p:sp>
      <p:pic>
        <p:nvPicPr>
          <p:cNvPr id="82" name="Google Shape;82;p17"/>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7" name="TextBox 6">
            <a:extLst>
              <a:ext uri="{FF2B5EF4-FFF2-40B4-BE49-F238E27FC236}">
                <a16:creationId xmlns:a16="http://schemas.microsoft.com/office/drawing/2014/main" id="{7CEF5683-6F70-E89A-7801-DA5B29A14F5F}"/>
              </a:ext>
            </a:extLst>
          </p:cNvPr>
          <p:cNvSpPr txBox="1"/>
          <p:nvPr/>
        </p:nvSpPr>
        <p:spPr>
          <a:xfrm>
            <a:off x="1206500" y="2992582"/>
            <a:ext cx="11484264" cy="3046988"/>
          </a:xfrm>
          <a:prstGeom prst="rect">
            <a:avLst/>
          </a:prstGeom>
          <a:noFill/>
        </p:spPr>
        <p:txBody>
          <a:bodyPr wrap="square" rtlCol="0">
            <a:spAutoFit/>
          </a:bodyPr>
          <a:lstStyle/>
          <a:p>
            <a:pPr marL="571500" indent="-571500" rtl="0" fontAlgn="base">
              <a:spcBef>
                <a:spcPts val="0"/>
              </a:spcBef>
              <a:spcAft>
                <a:spcPts val="0"/>
              </a:spcAft>
              <a:buClr>
                <a:schemeClr val="bg1"/>
              </a:buClr>
              <a:buFont typeface="Arial" panose="020B0604020202020204" pitchFamily="34" charset="0"/>
              <a:buChar char="•"/>
            </a:pPr>
            <a:r>
              <a:rPr lang="en-IN" sz="4800" dirty="0">
                <a:solidFill>
                  <a:schemeClr val="bg1"/>
                </a:solidFill>
              </a:rPr>
              <a:t>Building GitHub </a:t>
            </a:r>
            <a:r>
              <a:rPr lang="en-IN" sz="4800" dirty="0" err="1">
                <a:solidFill>
                  <a:schemeClr val="bg1"/>
                </a:solidFill>
              </a:rPr>
              <a:t>Octernships</a:t>
            </a:r>
            <a:endParaRPr lang="en-IN" sz="4800" dirty="0">
              <a:solidFill>
                <a:schemeClr val="bg1"/>
              </a:solidFill>
            </a:endParaRPr>
          </a:p>
          <a:p>
            <a:pPr marL="571500" indent="-571500" rtl="0" fontAlgn="base">
              <a:spcBef>
                <a:spcPts val="0"/>
              </a:spcBef>
              <a:spcAft>
                <a:spcPts val="0"/>
              </a:spcAft>
              <a:buClr>
                <a:schemeClr val="bg1"/>
              </a:buClr>
              <a:buFont typeface="Arial" panose="020B0604020202020204" pitchFamily="34" charset="0"/>
              <a:buChar char="•"/>
            </a:pPr>
            <a:r>
              <a:rPr lang="en-IN" sz="4800" dirty="0">
                <a:solidFill>
                  <a:schemeClr val="bg1"/>
                </a:solidFill>
              </a:rPr>
              <a:t>Coach @ Major League Hacking</a:t>
            </a:r>
          </a:p>
          <a:p>
            <a:pPr marL="571500" indent="-571500" rtl="0" fontAlgn="base">
              <a:spcBef>
                <a:spcPts val="0"/>
              </a:spcBef>
              <a:spcAft>
                <a:spcPts val="0"/>
              </a:spcAft>
              <a:buClr>
                <a:schemeClr val="bg1"/>
              </a:buClr>
              <a:buFont typeface="Arial" panose="020B0604020202020204" pitchFamily="34" charset="0"/>
              <a:buChar char="•"/>
            </a:pPr>
            <a:r>
              <a:rPr lang="en-IN" sz="4800" dirty="0">
                <a:solidFill>
                  <a:schemeClr val="bg1"/>
                </a:solidFill>
              </a:rPr>
              <a:t>Co Founder | </a:t>
            </a:r>
            <a:r>
              <a:rPr lang="en-IN" sz="4800" dirty="0" err="1">
                <a:solidFill>
                  <a:schemeClr val="bg1"/>
                </a:solidFill>
              </a:rPr>
              <a:t>Hackerabad</a:t>
            </a:r>
            <a:endParaRPr lang="en-IN" sz="4800" dirty="0">
              <a:solidFill>
                <a:schemeClr val="bg1"/>
              </a:solidFill>
            </a:endParaRPr>
          </a:p>
          <a:p>
            <a:pPr marL="571500" indent="-571500" rtl="0" fontAlgn="base">
              <a:spcBef>
                <a:spcPts val="0"/>
              </a:spcBef>
              <a:spcAft>
                <a:spcPts val="0"/>
              </a:spcAft>
              <a:buClr>
                <a:schemeClr val="bg1"/>
              </a:buClr>
              <a:buFont typeface="Arial" panose="020B0604020202020204" pitchFamily="34" charset="0"/>
              <a:buChar char="•"/>
            </a:pPr>
            <a:r>
              <a:rPr lang="en-IN" sz="4800" dirty="0">
                <a:solidFill>
                  <a:schemeClr val="bg1"/>
                </a:solidFill>
              </a:rPr>
              <a:t>Always on social media</a:t>
            </a:r>
          </a:p>
        </p:txBody>
      </p:sp>
      <p:pic>
        <p:nvPicPr>
          <p:cNvPr id="9" name="Picture 8" descr="A person wearing glasses and a blue shirt&#10;&#10;Description automatically generated">
            <a:extLst>
              <a:ext uri="{FF2B5EF4-FFF2-40B4-BE49-F238E27FC236}">
                <a16:creationId xmlns:a16="http://schemas.microsoft.com/office/drawing/2014/main" id="{C865C981-2FB9-A5F4-836D-965D193940D1}"/>
              </a:ext>
            </a:extLst>
          </p:cNvPr>
          <p:cNvPicPr>
            <a:picLocks noChangeAspect="1"/>
          </p:cNvPicPr>
          <p:nvPr/>
        </p:nvPicPr>
        <p:blipFill rotWithShape="1">
          <a:blip r:embed="rId4"/>
          <a:srcRect b="29575"/>
          <a:stretch/>
        </p:blipFill>
        <p:spPr>
          <a:xfrm>
            <a:off x="16265884" y="3195303"/>
            <a:ext cx="5046172" cy="49761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”Don’t buy stars, build them”</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What can we do to bring more talent to WASM?</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6" name="Text Placeholder 7">
            <a:extLst>
              <a:ext uri="{FF2B5EF4-FFF2-40B4-BE49-F238E27FC236}">
                <a16:creationId xmlns:a16="http://schemas.microsoft.com/office/drawing/2014/main" id="{FD7FF498-60FF-FF09-E77B-4BE5CCC5DAC7}"/>
              </a:ext>
            </a:extLst>
          </p:cNvPr>
          <p:cNvSpPr txBox="1">
            <a:spLocks/>
          </p:cNvSpPr>
          <p:nvPr/>
        </p:nvSpPr>
        <p:spPr>
          <a:xfrm>
            <a:off x="1206500" y="3868459"/>
            <a:ext cx="21971000" cy="3859478"/>
          </a:xfrm>
          <a:prstGeom prst="rect">
            <a:avLst/>
          </a:prstGeom>
          <a:noFill/>
          <a:ln>
            <a:noFill/>
          </a:ln>
        </p:spPr>
        <p:txBody>
          <a:bodyPr spcFirstLastPara="1" wrap="square" lIns="45700" tIns="45700" rIns="45700" bIns="45700" rtlCol="0" anchor="t" anchorCtr="0">
            <a:spAutoFit/>
          </a:bodyPr>
          <a:lstStyle>
            <a:defPPr marR="0" lvl="0" algn="l" rtl="0">
              <a:lnSpc>
                <a:spcPct val="100000"/>
              </a:lnSpc>
              <a:spcBef>
                <a:spcPts val="0"/>
              </a:spcBef>
              <a:spcAft>
                <a:spcPts val="0"/>
              </a:spcAft>
            </a:defPPr>
            <a:lvl1pPr marL="457200" marR="0" lvl="0" indent="-228600" algn="l" rtl="0" eaLnBrk="1" hangingPunct="1">
              <a:lnSpc>
                <a:spcPct val="100000"/>
              </a:lnSpc>
              <a:spcBef>
                <a:spcPts val="0"/>
              </a:spcBef>
              <a:spcAft>
                <a:spcPts val="0"/>
              </a:spcAft>
              <a:buClr>
                <a:srgbClr val="000000"/>
              </a:buClr>
              <a:buSzPts val="5500"/>
              <a:buFont typeface="Helvetica Neue"/>
              <a:buNone/>
              <a:defRPr sz="5500" b="1" i="0" u="none" strike="noStrike" cap="none">
                <a:solidFill>
                  <a:srgbClr val="000000"/>
                </a:solidFill>
                <a:latin typeface="Helvetica Neue"/>
                <a:ea typeface="Helvetica Neue"/>
                <a:cs typeface="Helvetica Neue"/>
                <a:sym typeface="Helvetica Neue"/>
              </a:defRPr>
            </a:lvl1pPr>
            <a:lvl2pPr marL="914400" marR="0" lvl="1"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369189" algn="l" rtl="0" eaLnBrk="1" hangingPunct="1">
              <a:lnSpc>
                <a:spcPct val="90000"/>
              </a:lnSpc>
              <a:spcBef>
                <a:spcPts val="4500"/>
              </a:spcBef>
              <a:spcAft>
                <a:spcPts val="0"/>
              </a:spcAft>
              <a:buClr>
                <a:srgbClr val="000000"/>
              </a:buClr>
              <a:buSzPts val="221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pPr marL="285750" indent="-285750">
              <a:buClr>
                <a:schemeClr val="bg1"/>
              </a:buClr>
              <a:buFont typeface="Arial" panose="020B0604020202020204" pitchFamily="34" charset="0"/>
              <a:buChar char="•"/>
            </a:pPr>
            <a:r>
              <a:rPr lang="en-US" sz="4800" dirty="0">
                <a:solidFill>
                  <a:schemeClr val="bg1"/>
                </a:solidFill>
              </a:rPr>
              <a:t>Start with a self-sustainable community framework.</a:t>
            </a:r>
          </a:p>
          <a:p>
            <a:pPr marL="742950" lvl="1" indent="-285750">
              <a:buClr>
                <a:schemeClr val="bg1"/>
              </a:buClr>
              <a:buFont typeface="Arial" panose="020B0604020202020204" pitchFamily="34" charset="0"/>
              <a:buChar char="•"/>
            </a:pPr>
            <a:r>
              <a:rPr lang="en-US" sz="4100" dirty="0">
                <a:solidFill>
                  <a:schemeClr val="bg1"/>
                </a:solidFill>
              </a:rPr>
              <a:t>People </a:t>
            </a:r>
            <a:r>
              <a:rPr lang="en-US" sz="4100" b="1" u="sng" dirty="0">
                <a:solidFill>
                  <a:schemeClr val="bg1"/>
                </a:solidFill>
              </a:rPr>
              <a:t>need</a:t>
            </a:r>
            <a:r>
              <a:rPr lang="en-US" sz="4100" dirty="0">
                <a:solidFill>
                  <a:schemeClr val="bg1"/>
                </a:solidFill>
              </a:rPr>
              <a:t> a shared struggle</a:t>
            </a:r>
          </a:p>
          <a:p>
            <a:pPr marL="742950" lvl="1" indent="-285750">
              <a:buClr>
                <a:schemeClr val="bg1"/>
              </a:buClr>
              <a:buFont typeface="Arial" panose="020B0604020202020204" pitchFamily="34" charset="0"/>
              <a:buChar char="•"/>
            </a:pPr>
            <a:endParaRPr lang="en-US" sz="4100" dirty="0">
              <a:solidFill>
                <a:schemeClr val="bg1"/>
              </a:solidFill>
            </a:endParaRPr>
          </a:p>
          <a:p>
            <a:pPr marL="285750" indent="-285750">
              <a:buClr>
                <a:schemeClr val="bg1"/>
              </a:buClr>
              <a:buFont typeface="Arial" panose="020B0604020202020204" pitchFamily="34" charset="0"/>
              <a:buChar char="•"/>
            </a:pPr>
            <a:r>
              <a:rPr lang="en-US" sz="4800" dirty="0">
                <a:solidFill>
                  <a:schemeClr val="bg1"/>
                </a:solidFill>
              </a:rPr>
              <a:t>Hire fresh talent in the space</a:t>
            </a:r>
          </a:p>
        </p:txBody>
      </p:sp>
      <p:pic>
        <p:nvPicPr>
          <p:cNvPr id="8" name="Picture 7" descr="A cartoon of a paper scroll holding a coin&#10;&#10;Description automatically generated">
            <a:extLst>
              <a:ext uri="{FF2B5EF4-FFF2-40B4-BE49-F238E27FC236}">
                <a16:creationId xmlns:a16="http://schemas.microsoft.com/office/drawing/2014/main" id="{CF687696-39D9-3520-8306-8465CE7C898E}"/>
              </a:ext>
            </a:extLst>
          </p:cNvPr>
          <p:cNvPicPr>
            <a:picLocks noChangeAspect="1"/>
          </p:cNvPicPr>
          <p:nvPr/>
        </p:nvPicPr>
        <p:blipFill>
          <a:blip r:embed="rId4"/>
          <a:stretch>
            <a:fillRect/>
          </a:stretch>
        </p:blipFill>
        <p:spPr>
          <a:xfrm>
            <a:off x="4517571" y="7727937"/>
            <a:ext cx="3349171" cy="3349171"/>
          </a:xfrm>
          <a:prstGeom prst="rect">
            <a:avLst/>
          </a:prstGeom>
        </p:spPr>
      </p:pic>
    </p:spTree>
    <p:extLst>
      <p:ext uri="{BB962C8B-B14F-4D97-AF65-F5344CB8AC3E}">
        <p14:creationId xmlns:p14="http://schemas.microsoft.com/office/powerpoint/2010/main" val="146875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Is WASM here too soon?</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a:xfrm>
            <a:off x="1206500" y="2372962"/>
            <a:ext cx="21971000" cy="3418238"/>
          </a:xfrm>
        </p:spPr>
        <p:txBody>
          <a:bodyPr/>
          <a:lstStyle/>
          <a:p>
            <a:pPr marL="914400" indent="-685800">
              <a:buClr>
                <a:schemeClr val="bg1"/>
              </a:buClr>
              <a:buFont typeface="Arial" panose="020B0604020202020204" pitchFamily="34" charset="0"/>
              <a:buChar char="•"/>
            </a:pPr>
            <a:r>
              <a:rPr lang="en-US" dirty="0">
                <a:solidFill>
                  <a:schemeClr val="bg1"/>
                </a:solidFill>
              </a:rPr>
              <a:t>Kubernetes was ahead of its time too!</a:t>
            </a:r>
          </a:p>
          <a:p>
            <a:pPr marL="914400" indent="-685800">
              <a:buClr>
                <a:schemeClr val="bg1"/>
              </a:buClr>
              <a:buFont typeface="Arial" panose="020B0604020202020204" pitchFamily="34" charset="0"/>
              <a:buChar char="•"/>
            </a:pPr>
            <a:endParaRPr lang="en-US" dirty="0">
              <a:solidFill>
                <a:schemeClr val="bg1"/>
              </a:solidFill>
            </a:endParaRP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288329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Or is it too late?</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a:xfrm>
            <a:off x="1206500" y="2372961"/>
            <a:ext cx="21971000" cy="5301467"/>
          </a:xfrm>
        </p:spPr>
        <p:txBody>
          <a:bodyPr/>
          <a:lstStyle/>
          <a:p>
            <a:pPr marL="914400" indent="-685800">
              <a:buClr>
                <a:schemeClr val="bg1"/>
              </a:buClr>
              <a:buFont typeface="Arial" panose="020B0604020202020204" pitchFamily="34" charset="0"/>
              <a:buChar char="•"/>
            </a:pPr>
            <a:r>
              <a:rPr lang="en-US" dirty="0" err="1">
                <a:solidFill>
                  <a:schemeClr val="bg1"/>
                </a:solidFill>
              </a:rPr>
              <a:t>Javascript</a:t>
            </a:r>
            <a:r>
              <a:rPr lang="en-US" dirty="0">
                <a:solidFill>
                  <a:schemeClr val="bg1"/>
                </a:solidFill>
              </a:rPr>
              <a:t> still dominates new developers interest. Why?</a:t>
            </a:r>
          </a:p>
          <a:p>
            <a:pPr marL="914400" indent="-685800">
              <a:buClr>
                <a:schemeClr val="bg1"/>
              </a:buClr>
              <a:buFont typeface="Arial" panose="020B0604020202020204" pitchFamily="34" charset="0"/>
              <a:buChar char="•"/>
            </a:pPr>
            <a:r>
              <a:rPr lang="en-US" dirty="0">
                <a:solidFill>
                  <a:schemeClr val="bg1"/>
                </a:solidFill>
              </a:rPr>
              <a:t>WASM does not have enough work opportunities, yet.</a:t>
            </a:r>
          </a:p>
          <a:p>
            <a:pPr marL="914400" indent="-685800">
              <a:buClr>
                <a:schemeClr val="bg1"/>
              </a:buClr>
              <a:buFont typeface="Arial" panose="020B0604020202020204" pitchFamily="34" charset="0"/>
              <a:buChar char="•"/>
            </a:pPr>
            <a:r>
              <a:rPr lang="en-US" dirty="0">
                <a:solidFill>
                  <a:schemeClr val="bg1"/>
                </a:solidFill>
              </a:rPr>
              <a:t>There may not be enough WASM-welcome communities for newbies and hobbyists</a:t>
            </a:r>
          </a:p>
          <a:p>
            <a:pPr marL="914400" indent="-685800">
              <a:buClr>
                <a:schemeClr val="bg1"/>
              </a:buClr>
              <a:buFont typeface="Arial" panose="020B0604020202020204" pitchFamily="34" charset="0"/>
              <a:buChar char="•"/>
            </a:pPr>
            <a:endParaRPr lang="en-US" dirty="0">
              <a:solidFill>
                <a:schemeClr val="bg1"/>
              </a:solidFill>
            </a:endParaRPr>
          </a:p>
          <a:p>
            <a:pPr marL="914400" indent="-685800">
              <a:buClr>
                <a:schemeClr val="bg1"/>
              </a:buClr>
              <a:buFont typeface="Arial" panose="020B0604020202020204" pitchFamily="34" charset="0"/>
              <a:buChar char="•"/>
            </a:pPr>
            <a:endParaRPr lang="en-US" dirty="0">
              <a:solidFill>
                <a:schemeClr val="bg1"/>
              </a:solidFill>
            </a:endParaRPr>
          </a:p>
          <a:p>
            <a:pPr marL="914400" indent="-685800">
              <a:buClr>
                <a:schemeClr val="bg1"/>
              </a:buClr>
              <a:buFont typeface="Arial" panose="020B0604020202020204" pitchFamily="34" charset="0"/>
              <a:buChar char="•"/>
            </a:pPr>
            <a:endParaRPr lang="en-US" dirty="0">
              <a:solidFill>
                <a:schemeClr val="bg1"/>
              </a:solidFill>
            </a:endParaRP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3330787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endParaRPr lang="en-US" dirty="0">
              <a:solidFill>
                <a:schemeClr val="bg1"/>
              </a:solidFill>
            </a:endParaRP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endParaRPr lang="en-US" dirty="0">
              <a:solidFill>
                <a:schemeClr val="bg1"/>
              </a:solidFill>
            </a:endParaRP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972631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References</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a:xfrm>
            <a:off x="1206500" y="2372962"/>
            <a:ext cx="21971000" cy="7390470"/>
          </a:xfrm>
        </p:spPr>
        <p:txBody>
          <a:bodyPr/>
          <a:lstStyle/>
          <a:p>
            <a:pPr marL="1143000" indent="-914400">
              <a:buClr>
                <a:schemeClr val="bg1"/>
              </a:buClr>
              <a:buFont typeface="Arial" panose="020B0604020202020204" pitchFamily="34" charset="0"/>
              <a:buChar char="•"/>
            </a:pPr>
            <a:r>
              <a:rPr lang="en-IN" dirty="0">
                <a:solidFill>
                  <a:schemeClr val="bg1"/>
                </a:solidFill>
                <a:hlinkClick r:id="rId2">
                  <a:extLst>
                    <a:ext uri="{A12FA001-AC4F-418D-AE19-62706E023703}">
                      <ahyp:hlinkClr xmlns:ahyp="http://schemas.microsoft.com/office/drawing/2018/hyperlinkcolor" val="tx"/>
                    </a:ext>
                  </a:extLst>
                </a:hlinkClick>
              </a:rPr>
              <a:t>CNCF Annual Survey 2022 | Cloud Native Computing Foundation</a:t>
            </a:r>
            <a:endParaRPr lang="en-US" dirty="0">
              <a:solidFill>
                <a:schemeClr val="bg1"/>
              </a:solidFill>
            </a:endParaRP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2798716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err="1">
                <a:solidFill>
                  <a:schemeClr val="bg1"/>
                </a:solidFill>
              </a:rPr>
              <a:t>QnA</a:t>
            </a:r>
            <a:endParaRPr lang="en-US" dirty="0">
              <a:solidFill>
                <a:schemeClr val="bg1"/>
              </a:solidFill>
            </a:endParaRP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endParaRPr lang="en-US" dirty="0">
              <a:solidFill>
                <a:schemeClr val="bg1"/>
              </a:solidFill>
            </a:endParaRP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pic>
        <p:nvPicPr>
          <p:cNvPr id="9218" name="Picture 2">
            <a:extLst>
              <a:ext uri="{FF2B5EF4-FFF2-40B4-BE49-F238E27FC236}">
                <a16:creationId xmlns:a16="http://schemas.microsoft.com/office/drawing/2014/main" id="{8B2914B2-25B2-D3B8-9C17-22CD01B1C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75" y="2688883"/>
            <a:ext cx="17976250" cy="833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422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45D47764-98CC-CC66-B652-35BC4073B70D}"/>
              </a:ext>
            </a:extLst>
          </p:cNvPr>
          <p:cNvSpPr>
            <a:spLocks noGrp="1"/>
          </p:cNvSpPr>
          <p:nvPr>
            <p:ph type="body" idx="2"/>
          </p:nvPr>
        </p:nvSpPr>
        <p:spPr>
          <a:xfrm>
            <a:off x="1206500" y="4248504"/>
            <a:ext cx="9779000" cy="8256630"/>
          </a:xfrm>
        </p:spPr>
        <p:txBody>
          <a:bodyPr/>
          <a:lstStyle/>
          <a:p>
            <a:endParaRPr lang="en-US" dirty="0"/>
          </a:p>
        </p:txBody>
      </p:sp>
      <p:pic>
        <p:nvPicPr>
          <p:cNvPr id="5" name="Google Shape;91;p18" descr="A black and white logo&#10;&#10;Description automatically generated">
            <a:extLst>
              <a:ext uri="{FF2B5EF4-FFF2-40B4-BE49-F238E27FC236}">
                <a16:creationId xmlns:a16="http://schemas.microsoft.com/office/drawing/2014/main" id="{F840FA37-F875-57DE-4EB7-A89C8C1848D8}"/>
              </a:ext>
            </a:extLst>
          </p:cNvPr>
          <p:cNvPicPr preferRelativeResize="0"/>
          <p:nvPr/>
        </p:nvPicPr>
        <p:blipFill>
          <a:blip r:embed="rId2"/>
          <a:stretch>
            <a:fillRect/>
          </a:stretch>
        </p:blipFill>
        <p:spPr>
          <a:xfrm>
            <a:off x="12192000" y="4400707"/>
            <a:ext cx="10916874" cy="4939886"/>
          </a:xfrm>
          <a:prstGeom prst="rect">
            <a:avLst/>
          </a:prstGeom>
          <a:noFill/>
          <a:ln>
            <a:noFill/>
          </a:ln>
        </p:spPr>
      </p:pic>
      <p:sp>
        <p:nvSpPr>
          <p:cNvPr id="7" name="Title 6">
            <a:extLst>
              <a:ext uri="{FF2B5EF4-FFF2-40B4-BE49-F238E27FC236}">
                <a16:creationId xmlns:a16="http://schemas.microsoft.com/office/drawing/2014/main" id="{7BA5FD83-2650-772C-9581-7DE976C6254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8569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sp>
        <p:nvSpPr>
          <p:cNvPr id="3" name="Google Shape;90;p18">
            <a:extLst>
              <a:ext uri="{FF2B5EF4-FFF2-40B4-BE49-F238E27FC236}">
                <a16:creationId xmlns:a16="http://schemas.microsoft.com/office/drawing/2014/main" id="{F0996303-0FD2-559A-1BA8-E9F7A5A88F39}"/>
              </a:ext>
            </a:extLst>
          </p:cNvPr>
          <p:cNvSpPr txBox="1">
            <a:spLocks noGrp="1"/>
          </p:cNvSpPr>
          <p:nvPr>
            <p:ph type="body" idx="1"/>
          </p:nvPr>
        </p:nvSpPr>
        <p:spPr>
          <a:xfrm>
            <a:off x="16265884" y="8791724"/>
            <a:ext cx="7550184" cy="25302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000000"/>
              </a:buClr>
              <a:buSzPts val="3600"/>
              <a:buFont typeface="Helvetica Neue"/>
              <a:buNone/>
            </a:pPr>
            <a:r>
              <a:rPr lang="en-US" dirty="0">
                <a:solidFill>
                  <a:schemeClr val="lt1"/>
                </a:solidFill>
              </a:rPr>
              <a:t>Ashwin Kumar </a:t>
            </a:r>
            <a:r>
              <a:rPr lang="en-US" dirty="0" err="1">
                <a:solidFill>
                  <a:schemeClr val="lt1"/>
                </a:solidFill>
              </a:rPr>
              <a:t>Uppala</a:t>
            </a:r>
            <a:br>
              <a:rPr lang="en-US" b="0" dirty="0">
                <a:solidFill>
                  <a:schemeClr val="lt1"/>
                </a:solidFill>
              </a:rPr>
            </a:br>
            <a:r>
              <a:rPr lang="en-US" b="0" dirty="0">
                <a:solidFill>
                  <a:schemeClr val="lt1"/>
                </a:solidFill>
              </a:rPr>
              <a:t>Associate Program Manager</a:t>
            </a:r>
          </a:p>
          <a:p>
            <a:pPr marL="0" lvl="0" indent="0" algn="l" rtl="0">
              <a:lnSpc>
                <a:spcPct val="90000"/>
              </a:lnSpc>
              <a:spcBef>
                <a:spcPts val="0"/>
              </a:spcBef>
              <a:spcAft>
                <a:spcPts val="0"/>
              </a:spcAft>
              <a:buClr>
                <a:srgbClr val="000000"/>
              </a:buClr>
              <a:buSzPts val="3600"/>
              <a:buFont typeface="Helvetica Neue"/>
              <a:buNone/>
            </a:pPr>
            <a:r>
              <a:rPr lang="en-US" b="0" dirty="0">
                <a:solidFill>
                  <a:schemeClr val="lt1"/>
                </a:solidFill>
              </a:rPr>
              <a:t>GitHub</a:t>
            </a:r>
            <a:endParaRPr sz="3000" b="0" i="0" u="none" strike="noStrike" cap="none" dirty="0">
              <a:solidFill>
                <a:schemeClr val="lt1"/>
              </a:solidFill>
              <a:latin typeface="Helvetica Neue"/>
              <a:ea typeface="Helvetica Neue"/>
              <a:cs typeface="Helvetica Neue"/>
              <a:sym typeface="Helvetica Neue"/>
            </a:endParaRPr>
          </a:p>
        </p:txBody>
      </p:sp>
      <p:sp>
        <p:nvSpPr>
          <p:cNvPr id="81" name="Google Shape;81;p17"/>
          <p:cNvSpPr txBox="1">
            <a:spLocks noGrp="1"/>
          </p:cNvSpPr>
          <p:nvPr>
            <p:ph type="title"/>
          </p:nvPr>
        </p:nvSpPr>
        <p:spPr>
          <a:xfrm>
            <a:off x="1206500" y="1079500"/>
            <a:ext cx="21971100" cy="1434900"/>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Clr>
                <a:srgbClr val="000000"/>
              </a:buClr>
              <a:buSzPts val="8500"/>
              <a:buFont typeface="Helvetica Neue"/>
              <a:buNone/>
            </a:pPr>
            <a:r>
              <a:rPr lang="en-US" dirty="0">
                <a:solidFill>
                  <a:schemeClr val="lt1"/>
                </a:solidFill>
              </a:rPr>
              <a:t>I’m Ashwin</a:t>
            </a:r>
            <a:endParaRPr b="0" dirty="0">
              <a:solidFill>
                <a:schemeClr val="lt1"/>
              </a:solidFill>
            </a:endParaRPr>
          </a:p>
        </p:txBody>
      </p:sp>
      <p:pic>
        <p:nvPicPr>
          <p:cNvPr id="82" name="Google Shape;82;p17"/>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7" name="TextBox 6">
            <a:extLst>
              <a:ext uri="{FF2B5EF4-FFF2-40B4-BE49-F238E27FC236}">
                <a16:creationId xmlns:a16="http://schemas.microsoft.com/office/drawing/2014/main" id="{7CEF5683-6F70-E89A-7801-DA5B29A14F5F}"/>
              </a:ext>
            </a:extLst>
          </p:cNvPr>
          <p:cNvSpPr txBox="1"/>
          <p:nvPr/>
        </p:nvSpPr>
        <p:spPr>
          <a:xfrm>
            <a:off x="1206500" y="3481649"/>
            <a:ext cx="11484264" cy="5909310"/>
          </a:xfrm>
          <a:prstGeom prst="rect">
            <a:avLst/>
          </a:prstGeom>
          <a:noFill/>
        </p:spPr>
        <p:txBody>
          <a:bodyPr wrap="square" rtlCol="0">
            <a:spAutoFit/>
          </a:bodyPr>
          <a:lstStyle/>
          <a:p>
            <a:pPr rtl="0" fontAlgn="base">
              <a:spcBef>
                <a:spcPts val="0"/>
              </a:spcBef>
              <a:spcAft>
                <a:spcPts val="0"/>
              </a:spcAft>
              <a:buClr>
                <a:schemeClr val="bg1"/>
              </a:buClr>
            </a:pPr>
            <a:r>
              <a:rPr lang="en-IN" sz="5400" b="1" i="0" u="none" dirty="0">
                <a:solidFill>
                  <a:srgbClr val="FAFBFC"/>
                </a:solidFill>
                <a:effectLst/>
                <a:latin typeface="Inter"/>
              </a:rPr>
              <a:t>@</a:t>
            </a:r>
            <a:r>
              <a:rPr lang="en-IN" sz="5400" b="1" i="0" u="none" dirty="0" err="1">
                <a:solidFill>
                  <a:srgbClr val="FAFBFC"/>
                </a:solidFill>
                <a:effectLst/>
                <a:latin typeface="Inter"/>
              </a:rPr>
              <a:t>ashwinexe</a:t>
            </a:r>
            <a:endParaRPr lang="en-IN" sz="5400" b="1" i="0" u="none" dirty="0">
              <a:solidFill>
                <a:srgbClr val="FAFBFC"/>
              </a:solidFill>
              <a:effectLst/>
              <a:latin typeface="Inter"/>
            </a:endParaRPr>
          </a:p>
          <a:p>
            <a:pPr rtl="0" fontAlgn="base">
              <a:spcBef>
                <a:spcPts val="0"/>
              </a:spcBef>
              <a:spcAft>
                <a:spcPts val="0"/>
              </a:spcAft>
              <a:buClr>
                <a:schemeClr val="bg1"/>
              </a:buClr>
            </a:pPr>
            <a:endParaRPr lang="en-IN" sz="5400" b="1" i="0" u="none" dirty="0">
              <a:solidFill>
                <a:srgbClr val="FAFBFC"/>
              </a:solidFill>
              <a:effectLst/>
              <a:latin typeface="Inter"/>
            </a:endParaRPr>
          </a:p>
          <a:p>
            <a:pPr rtl="0" fontAlgn="base">
              <a:spcBef>
                <a:spcPts val="0"/>
              </a:spcBef>
              <a:spcAft>
                <a:spcPts val="0"/>
              </a:spcAft>
              <a:buClr>
                <a:schemeClr val="bg1"/>
              </a:buClr>
              <a:buFont typeface="Arial" panose="020B0604020202020204" pitchFamily="34" charset="0"/>
              <a:buChar char="•"/>
            </a:pPr>
            <a:r>
              <a:rPr lang="en-IN" sz="5400" b="1" i="0" u="none" strike="sngStrike" dirty="0">
                <a:solidFill>
                  <a:srgbClr val="FAFBFC"/>
                </a:solidFill>
                <a:effectLst/>
                <a:latin typeface="Inter"/>
              </a:rPr>
              <a:t>Twitter</a:t>
            </a:r>
            <a:r>
              <a:rPr lang="en-IN" sz="5400" b="1" i="0" u="none" strike="noStrike" dirty="0">
                <a:solidFill>
                  <a:srgbClr val="FAFBFC"/>
                </a:solidFill>
                <a:effectLst/>
                <a:latin typeface="Inter"/>
              </a:rPr>
              <a:t> X</a:t>
            </a:r>
          </a:p>
          <a:p>
            <a:pPr rtl="0" fontAlgn="base">
              <a:spcBef>
                <a:spcPts val="0"/>
              </a:spcBef>
              <a:spcAft>
                <a:spcPts val="0"/>
              </a:spcAft>
              <a:buClr>
                <a:schemeClr val="bg1"/>
              </a:buClr>
              <a:buFont typeface="Arial" panose="020B0604020202020204" pitchFamily="34" charset="0"/>
              <a:buChar char="•"/>
            </a:pPr>
            <a:r>
              <a:rPr lang="en-IN" sz="5400" b="1" i="0" u="none" strike="noStrike" dirty="0">
                <a:solidFill>
                  <a:srgbClr val="FAFBFC"/>
                </a:solidFill>
                <a:effectLst/>
                <a:latin typeface="Inter"/>
              </a:rPr>
              <a:t>GitHub</a:t>
            </a:r>
          </a:p>
          <a:p>
            <a:pPr rtl="0" fontAlgn="base">
              <a:spcBef>
                <a:spcPts val="0"/>
              </a:spcBef>
              <a:spcAft>
                <a:spcPts val="0"/>
              </a:spcAft>
              <a:buClr>
                <a:schemeClr val="bg1"/>
              </a:buClr>
              <a:buFont typeface="Arial" panose="020B0604020202020204" pitchFamily="34" charset="0"/>
              <a:buChar char="•"/>
            </a:pPr>
            <a:r>
              <a:rPr lang="en-IN" sz="5400" b="1" i="0" u="none" strike="noStrike" dirty="0" err="1">
                <a:solidFill>
                  <a:srgbClr val="FAFBFC"/>
                </a:solidFill>
                <a:effectLst/>
                <a:latin typeface="Inter"/>
              </a:rPr>
              <a:t>Linkedin</a:t>
            </a:r>
            <a:endParaRPr lang="en-IN" sz="5400" b="1" i="0" u="none" strike="noStrike" dirty="0">
              <a:solidFill>
                <a:srgbClr val="FAFBFC"/>
              </a:solidFill>
              <a:effectLst/>
              <a:latin typeface="Inter"/>
            </a:endParaRPr>
          </a:p>
          <a:p>
            <a:pPr rtl="0" fontAlgn="base">
              <a:spcBef>
                <a:spcPts val="0"/>
              </a:spcBef>
              <a:spcAft>
                <a:spcPts val="0"/>
              </a:spcAft>
              <a:buClr>
                <a:schemeClr val="bg1"/>
              </a:buClr>
              <a:buFont typeface="Arial" panose="020B0604020202020204" pitchFamily="34" charset="0"/>
              <a:buChar char="•"/>
            </a:pPr>
            <a:r>
              <a:rPr lang="en-IN" sz="5400" b="1" i="0" u="none" strike="noStrike" dirty="0" err="1">
                <a:solidFill>
                  <a:srgbClr val="FAFBFC"/>
                </a:solidFill>
                <a:effectLst/>
                <a:latin typeface="Inter"/>
              </a:rPr>
              <a:t>Hashnode</a:t>
            </a:r>
            <a:endParaRPr lang="en-IN" sz="5400" b="1" i="0" u="none" strike="noStrike" dirty="0">
              <a:solidFill>
                <a:srgbClr val="FAFBFC"/>
              </a:solidFill>
              <a:effectLst/>
              <a:latin typeface="Inter"/>
            </a:endParaRPr>
          </a:p>
          <a:p>
            <a:pPr rtl="0" fontAlgn="base">
              <a:spcBef>
                <a:spcPts val="0"/>
              </a:spcBef>
              <a:spcAft>
                <a:spcPts val="0"/>
              </a:spcAft>
              <a:buClr>
                <a:schemeClr val="bg1"/>
              </a:buClr>
              <a:buFont typeface="Arial" panose="020B0604020202020204" pitchFamily="34" charset="0"/>
              <a:buChar char="•"/>
            </a:pPr>
            <a:r>
              <a:rPr lang="en-IN" sz="5400" b="1" i="0" u="none" strike="noStrike" dirty="0" err="1">
                <a:solidFill>
                  <a:srgbClr val="FAFBFC"/>
                </a:solidFill>
                <a:effectLst/>
                <a:latin typeface="Inter"/>
              </a:rPr>
              <a:t>Bluesky</a:t>
            </a:r>
            <a:endParaRPr lang="en-IN" sz="5400" b="1" i="0" u="none" strike="noStrike" dirty="0">
              <a:solidFill>
                <a:srgbClr val="FAFBFC"/>
              </a:solidFill>
              <a:effectLst/>
              <a:latin typeface="Inter"/>
            </a:endParaRPr>
          </a:p>
        </p:txBody>
      </p:sp>
      <p:pic>
        <p:nvPicPr>
          <p:cNvPr id="9" name="Picture 8" descr="A person wearing glasses and a blue shirt&#10;&#10;Description automatically generated">
            <a:extLst>
              <a:ext uri="{FF2B5EF4-FFF2-40B4-BE49-F238E27FC236}">
                <a16:creationId xmlns:a16="http://schemas.microsoft.com/office/drawing/2014/main" id="{C865C981-2FB9-A5F4-836D-965D193940D1}"/>
              </a:ext>
            </a:extLst>
          </p:cNvPr>
          <p:cNvPicPr>
            <a:picLocks noChangeAspect="1"/>
          </p:cNvPicPr>
          <p:nvPr/>
        </p:nvPicPr>
        <p:blipFill rotWithShape="1">
          <a:blip r:embed="rId4"/>
          <a:srcRect b="29575"/>
          <a:stretch/>
        </p:blipFill>
        <p:spPr>
          <a:xfrm>
            <a:off x="16265884" y="3195303"/>
            <a:ext cx="5046172" cy="4976115"/>
          </a:xfrm>
          <a:prstGeom prst="rect">
            <a:avLst/>
          </a:prstGeom>
        </p:spPr>
      </p:pic>
      <p:sp>
        <p:nvSpPr>
          <p:cNvPr id="4" name="TextBox 3">
            <a:extLst>
              <a:ext uri="{FF2B5EF4-FFF2-40B4-BE49-F238E27FC236}">
                <a16:creationId xmlns:a16="http://schemas.microsoft.com/office/drawing/2014/main" id="{2B0A4C07-306B-E2E4-9235-1F5C54921439}"/>
              </a:ext>
            </a:extLst>
          </p:cNvPr>
          <p:cNvSpPr txBox="1"/>
          <p:nvPr/>
        </p:nvSpPr>
        <p:spPr>
          <a:xfrm>
            <a:off x="6098458" y="6704112"/>
            <a:ext cx="12196916" cy="307777"/>
          </a:xfrm>
          <a:prstGeom prst="rect">
            <a:avLst/>
          </a:prstGeom>
          <a:noFill/>
        </p:spPr>
        <p:txBody>
          <a:bodyPr wrap="square">
            <a:spAutoFit/>
          </a:bodyPr>
          <a:lstStyle/>
          <a:p>
            <a:r>
              <a:rPr lang="en-IN" b="0" dirty="0">
                <a:effectLst/>
              </a:rPr>
              <a:t> </a:t>
            </a:r>
            <a:endParaRPr lang="en-US" dirty="0"/>
          </a:p>
        </p:txBody>
      </p:sp>
    </p:spTree>
    <p:extLst>
      <p:ext uri="{BB962C8B-B14F-4D97-AF65-F5344CB8AC3E}">
        <p14:creationId xmlns:p14="http://schemas.microsoft.com/office/powerpoint/2010/main" val="231876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Show of hands</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How many of you have tried WASM?</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spTree>
    <p:extLst>
      <p:ext uri="{BB962C8B-B14F-4D97-AF65-F5344CB8AC3E}">
        <p14:creationId xmlns:p14="http://schemas.microsoft.com/office/powerpoint/2010/main" val="166401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C2AB-1E3A-48DC-1295-7216DEB97D41}"/>
              </a:ext>
            </a:extLst>
          </p:cNvPr>
          <p:cNvSpPr>
            <a:spLocks noGrp="1"/>
          </p:cNvSpPr>
          <p:nvPr>
            <p:ph type="title"/>
          </p:nvPr>
        </p:nvSpPr>
        <p:spPr/>
        <p:txBody>
          <a:bodyPr/>
          <a:lstStyle/>
          <a:p>
            <a:r>
              <a:rPr lang="en-US" dirty="0">
                <a:solidFill>
                  <a:schemeClr val="bg1"/>
                </a:solidFill>
              </a:rPr>
              <a:t>Show of hands</a:t>
            </a:r>
          </a:p>
        </p:txBody>
      </p:sp>
      <p:sp>
        <p:nvSpPr>
          <p:cNvPr id="3" name="Text Placeholder 2">
            <a:extLst>
              <a:ext uri="{FF2B5EF4-FFF2-40B4-BE49-F238E27FC236}">
                <a16:creationId xmlns:a16="http://schemas.microsoft.com/office/drawing/2014/main" id="{73ED72F6-2DB7-37F3-722B-7733AE7DE138}"/>
              </a:ext>
            </a:extLst>
          </p:cNvPr>
          <p:cNvSpPr>
            <a:spLocks noGrp="1"/>
          </p:cNvSpPr>
          <p:nvPr>
            <p:ph type="body" idx="1"/>
          </p:nvPr>
        </p:nvSpPr>
        <p:spPr/>
        <p:txBody>
          <a:bodyPr/>
          <a:lstStyle/>
          <a:p>
            <a:r>
              <a:rPr lang="en-US" dirty="0">
                <a:solidFill>
                  <a:schemeClr val="bg1"/>
                </a:solidFill>
              </a:rPr>
              <a:t>How many of you have tried WASM?</a:t>
            </a:r>
          </a:p>
        </p:txBody>
      </p:sp>
      <p:sp>
        <p:nvSpPr>
          <p:cNvPr id="4" name="Google Shape;87;p18">
            <a:extLst>
              <a:ext uri="{FF2B5EF4-FFF2-40B4-BE49-F238E27FC236}">
                <a16:creationId xmlns:a16="http://schemas.microsoft.com/office/drawing/2014/main" id="{568870A2-5A6C-9D74-09FA-85B805CD8FF8}"/>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pic>
        <p:nvPicPr>
          <p:cNvPr id="5" name="Google Shape;91;p18">
            <a:extLst>
              <a:ext uri="{FF2B5EF4-FFF2-40B4-BE49-F238E27FC236}">
                <a16:creationId xmlns:a16="http://schemas.microsoft.com/office/drawing/2014/main" id="{F840FA37-F875-57DE-4EB7-A89C8C1848D8}"/>
              </a:ext>
            </a:extLst>
          </p:cNvPr>
          <p:cNvPicPr preferRelativeResize="0"/>
          <p:nvPr/>
        </p:nvPicPr>
        <p:blipFill>
          <a:blip r:embed="rId2">
            <a:alphaModFix/>
          </a:blip>
          <a:stretch>
            <a:fillRect/>
          </a:stretch>
        </p:blipFill>
        <p:spPr>
          <a:xfrm>
            <a:off x="19157350" y="398597"/>
            <a:ext cx="4817324" cy="2176400"/>
          </a:xfrm>
          <a:prstGeom prst="rect">
            <a:avLst/>
          </a:prstGeom>
          <a:noFill/>
          <a:ln>
            <a:noFill/>
          </a:ln>
        </p:spPr>
      </p:pic>
      <p:pic>
        <p:nvPicPr>
          <p:cNvPr id="11" name="Picture 10">
            <a:extLst>
              <a:ext uri="{FF2B5EF4-FFF2-40B4-BE49-F238E27FC236}">
                <a16:creationId xmlns:a16="http://schemas.microsoft.com/office/drawing/2014/main" id="{71CCFCF2-033D-C595-E8C8-F3AA53947F3A}"/>
              </a:ext>
            </a:extLst>
          </p:cNvPr>
          <p:cNvPicPr>
            <a:picLocks noChangeAspect="1"/>
          </p:cNvPicPr>
          <p:nvPr/>
        </p:nvPicPr>
        <p:blipFill>
          <a:blip r:embed="rId3"/>
          <a:stretch>
            <a:fillRect/>
          </a:stretch>
        </p:blipFill>
        <p:spPr>
          <a:xfrm>
            <a:off x="5260258" y="4083368"/>
            <a:ext cx="13863484" cy="7794730"/>
          </a:xfrm>
          <a:prstGeom prst="rect">
            <a:avLst/>
          </a:prstGeom>
        </p:spPr>
      </p:pic>
    </p:spTree>
    <p:extLst>
      <p:ext uri="{BB962C8B-B14F-4D97-AF65-F5344CB8AC3E}">
        <p14:creationId xmlns:p14="http://schemas.microsoft.com/office/powerpoint/2010/main" val="131040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9B228006-15C7-07D0-ECD8-51F9DECB27DE}"/>
              </a:ext>
            </a:extLst>
          </p:cNvPr>
          <p:cNvSpPr>
            <a:spLocks noGrp="1"/>
          </p:cNvSpPr>
          <p:nvPr>
            <p:ph type="body" idx="1"/>
          </p:nvPr>
        </p:nvSpPr>
        <p:spPr/>
        <p:txBody>
          <a:bodyPr/>
          <a:lstStyle/>
          <a:p>
            <a:r>
              <a:rPr lang="en-US" dirty="0">
                <a:solidFill>
                  <a:schemeClr val="bg1"/>
                </a:solidFill>
              </a:rPr>
              <a:t>Source: https://</a:t>
            </a:r>
            <a:r>
              <a:rPr lang="en-US" dirty="0" err="1">
                <a:solidFill>
                  <a:schemeClr val="bg1"/>
                </a:solidFill>
              </a:rPr>
              <a:t>nigelpoulton.com</a:t>
            </a:r>
            <a:r>
              <a:rPr lang="en-US" dirty="0">
                <a:solidFill>
                  <a:schemeClr val="bg1"/>
                </a:solidFill>
              </a:rPr>
              <a:t>/</a:t>
            </a:r>
          </a:p>
        </p:txBody>
      </p:sp>
      <p:sp>
        <p:nvSpPr>
          <p:cNvPr id="88" name="Google Shape;88;p18"/>
          <p:cNvSpPr txBox="1">
            <a:spLocks noGrp="1"/>
          </p:cNvSpPr>
          <p:nvPr>
            <p:ph type="title"/>
          </p:nvPr>
        </p:nvSpPr>
        <p:spPr>
          <a:xfrm>
            <a:off x="1206500" y="1079500"/>
            <a:ext cx="21971100" cy="1434900"/>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Clr>
                <a:srgbClr val="000000"/>
              </a:buClr>
              <a:buSzPts val="8500"/>
              <a:buFont typeface="Helvetica Neue"/>
              <a:buNone/>
            </a:pPr>
            <a:r>
              <a:rPr lang="en-US" dirty="0">
                <a:solidFill>
                  <a:schemeClr val="lt1"/>
                </a:solidFill>
              </a:rPr>
              <a:t>What is WASM?</a:t>
            </a:r>
            <a:endParaRPr b="0" dirty="0">
              <a:solidFill>
                <a:schemeClr val="lt1"/>
              </a:solidFill>
            </a:endParaRPr>
          </a:p>
        </p:txBody>
      </p:sp>
      <p:pic>
        <p:nvPicPr>
          <p:cNvPr id="91" name="Google Shape;91;p18"/>
          <p:cNvPicPr preferRelativeResize="0"/>
          <p:nvPr/>
        </p:nvPicPr>
        <p:blipFill>
          <a:blip r:embed="rId3">
            <a:alphaModFix/>
          </a:blip>
          <a:stretch>
            <a:fillRect/>
          </a:stretch>
        </p:blipFill>
        <p:spPr>
          <a:xfrm>
            <a:off x="19157350" y="398597"/>
            <a:ext cx="4817324" cy="2176400"/>
          </a:xfrm>
          <a:prstGeom prst="rect">
            <a:avLst/>
          </a:prstGeom>
          <a:noFill/>
          <a:ln>
            <a:noFill/>
          </a:ln>
        </p:spPr>
      </p:pic>
      <p:pic>
        <p:nvPicPr>
          <p:cNvPr id="13314" name="Picture 2" descr="What is cloud native WebAssembly?WebAssembly apps walking to the cloud.">
            <a:extLst>
              <a:ext uri="{FF2B5EF4-FFF2-40B4-BE49-F238E27FC236}">
                <a16:creationId xmlns:a16="http://schemas.microsoft.com/office/drawing/2014/main" id="{39B0A3ED-5C7E-7971-AECA-57CF943FB7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850" y="3716594"/>
            <a:ext cx="17574300" cy="628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758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endParaRPr sz="3600">
              <a:solidFill>
                <a:schemeClr val="lt1"/>
              </a:solidFill>
              <a:latin typeface="Helvetica Neue"/>
              <a:ea typeface="Helvetica Neue"/>
              <a:cs typeface="Helvetica Neue"/>
              <a:sym typeface="Helvetica Neue"/>
            </a:endParaRPr>
          </a:p>
        </p:txBody>
      </p:sp>
      <p:sp>
        <p:nvSpPr>
          <p:cNvPr id="3" name="Text Placeholder 2">
            <a:extLst>
              <a:ext uri="{FF2B5EF4-FFF2-40B4-BE49-F238E27FC236}">
                <a16:creationId xmlns:a16="http://schemas.microsoft.com/office/drawing/2014/main" id="{9B228006-15C7-07D0-ECD8-51F9DECB27DE}"/>
              </a:ext>
            </a:extLst>
          </p:cNvPr>
          <p:cNvSpPr>
            <a:spLocks noGrp="1"/>
          </p:cNvSpPr>
          <p:nvPr>
            <p:ph type="body" idx="1"/>
          </p:nvPr>
        </p:nvSpPr>
        <p:spPr/>
        <p:txBody>
          <a:bodyPr/>
          <a:lstStyle/>
          <a:p>
            <a:endParaRPr lang="en-US" dirty="0"/>
          </a:p>
        </p:txBody>
      </p:sp>
      <p:sp>
        <p:nvSpPr>
          <p:cNvPr id="88" name="Google Shape;88;p18"/>
          <p:cNvSpPr txBox="1">
            <a:spLocks noGrp="1"/>
          </p:cNvSpPr>
          <p:nvPr>
            <p:ph type="title"/>
          </p:nvPr>
        </p:nvSpPr>
        <p:spPr>
          <a:xfrm>
            <a:off x="1206500" y="1079500"/>
            <a:ext cx="21971100" cy="1434900"/>
          </a:xfrm>
          <a:prstGeom prst="rect">
            <a:avLst/>
          </a:prstGeom>
          <a:noFill/>
          <a:ln>
            <a:noFill/>
          </a:ln>
        </p:spPr>
        <p:txBody>
          <a:bodyPr spcFirstLastPara="1" wrap="square" lIns="50800" tIns="50800" rIns="50800" bIns="50800" anchor="t" anchorCtr="0">
            <a:noAutofit/>
          </a:bodyPr>
          <a:lstStyle/>
          <a:p>
            <a:pPr marL="0" lvl="0" indent="0" algn="l" rtl="0">
              <a:lnSpc>
                <a:spcPct val="80000"/>
              </a:lnSpc>
              <a:spcBef>
                <a:spcPts val="0"/>
              </a:spcBef>
              <a:spcAft>
                <a:spcPts val="0"/>
              </a:spcAft>
              <a:buClr>
                <a:srgbClr val="000000"/>
              </a:buClr>
              <a:buSzPts val="8500"/>
              <a:buFont typeface="Helvetica Neue"/>
              <a:buNone/>
            </a:pPr>
            <a:r>
              <a:rPr lang="en-US" dirty="0">
                <a:solidFill>
                  <a:schemeClr val="lt1"/>
                </a:solidFill>
              </a:rPr>
              <a:t>Where I started?</a:t>
            </a:r>
            <a:endParaRPr b="0" dirty="0">
              <a:solidFill>
                <a:schemeClr val="lt1"/>
              </a:solidFill>
            </a:endParaRPr>
          </a:p>
        </p:txBody>
      </p:sp>
      <p:pic>
        <p:nvPicPr>
          <p:cNvPr id="91" name="Google Shape;91;p18"/>
          <p:cNvPicPr preferRelativeResize="0"/>
          <p:nvPr/>
        </p:nvPicPr>
        <p:blipFill>
          <a:blip r:embed="rId3">
            <a:alphaModFix/>
          </a:blip>
          <a:stretch>
            <a:fillRect/>
          </a:stretch>
        </p:blipFill>
        <p:spPr>
          <a:xfrm>
            <a:off x="19157350" y="398597"/>
            <a:ext cx="4817324" cy="2176400"/>
          </a:xfrm>
          <a:prstGeom prst="rect">
            <a:avLst/>
          </a:prstGeom>
          <a:noFill/>
          <a:ln>
            <a:noFill/>
          </a:ln>
        </p:spPr>
      </p:pic>
      <p:sp>
        <p:nvSpPr>
          <p:cNvPr id="4" name="TextBox 3">
            <a:extLst>
              <a:ext uri="{FF2B5EF4-FFF2-40B4-BE49-F238E27FC236}">
                <a16:creationId xmlns:a16="http://schemas.microsoft.com/office/drawing/2014/main" id="{1A8C0B07-85A5-A4A4-8F42-2B4879543283}"/>
              </a:ext>
            </a:extLst>
          </p:cNvPr>
          <p:cNvSpPr txBox="1"/>
          <p:nvPr/>
        </p:nvSpPr>
        <p:spPr>
          <a:xfrm>
            <a:off x="1799303" y="3451123"/>
            <a:ext cx="16813162" cy="2308324"/>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4800" b="1" dirty="0">
                <a:solidFill>
                  <a:schemeClr val="bg1"/>
                </a:solidFill>
              </a:rPr>
              <a:t>A WASM+EDGE talk in Open Source Summit NA 2023</a:t>
            </a:r>
          </a:p>
          <a:p>
            <a:pPr marL="285750" indent="-285750">
              <a:buClr>
                <a:schemeClr val="bg1"/>
              </a:buClr>
              <a:buFont typeface="Arial" panose="020B0604020202020204" pitchFamily="34" charset="0"/>
              <a:buChar char="•"/>
            </a:pPr>
            <a:r>
              <a:rPr lang="en-US" sz="4800" b="1" dirty="0">
                <a:solidFill>
                  <a:schemeClr val="bg1"/>
                </a:solidFill>
              </a:rPr>
              <a:t>It made me curious</a:t>
            </a:r>
          </a:p>
          <a:p>
            <a:pPr marL="285750" indent="-285750">
              <a:buClr>
                <a:schemeClr val="bg1"/>
              </a:buClr>
              <a:buFont typeface="Arial" panose="020B0604020202020204" pitchFamily="34" charset="0"/>
              <a:buChar char="•"/>
            </a:pPr>
            <a:r>
              <a:rPr lang="en-US" sz="4800" b="1" dirty="0" err="1">
                <a:solidFill>
                  <a:schemeClr val="bg1"/>
                </a:solidFill>
              </a:rPr>
              <a:t>Curiousity</a:t>
            </a:r>
            <a:r>
              <a:rPr lang="en-US" sz="4800" b="1" dirty="0">
                <a:solidFill>
                  <a:schemeClr val="bg1"/>
                </a:solidFill>
              </a:rPr>
              <a:t> != Motivation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2E2E-7B12-ADE5-74CB-CC864FDA3AB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DF13FA-5245-7D72-247D-DA20CC790CF9}"/>
              </a:ext>
            </a:extLst>
          </p:cNvPr>
          <p:cNvSpPr>
            <a:spLocks noGrp="1"/>
          </p:cNvSpPr>
          <p:nvPr>
            <p:ph type="body" idx="1"/>
          </p:nvPr>
        </p:nvSpPr>
        <p:spPr/>
        <p:txBody>
          <a:bodyPr/>
          <a:lstStyle/>
          <a:p>
            <a:endParaRPr lang="en-US"/>
          </a:p>
        </p:txBody>
      </p:sp>
      <p:sp>
        <p:nvSpPr>
          <p:cNvPr id="4" name="Google Shape;87;p18">
            <a:extLst>
              <a:ext uri="{FF2B5EF4-FFF2-40B4-BE49-F238E27FC236}">
                <a16:creationId xmlns:a16="http://schemas.microsoft.com/office/drawing/2014/main" id="{DD462F61-0463-4064-656E-99B11526443E}"/>
              </a:ext>
            </a:extLst>
          </p:cNvPr>
          <p:cNvSpPr txBox="1"/>
          <p:nvPr/>
        </p:nvSpPr>
        <p:spPr>
          <a:xfrm>
            <a:off x="21180125" y="12653725"/>
            <a:ext cx="29625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a:solidFill>
                  <a:schemeClr val="lt1"/>
                </a:solidFill>
                <a:latin typeface="Helvetica Neue"/>
                <a:ea typeface="Helvetica Neue"/>
                <a:cs typeface="Helvetica Neue"/>
                <a:sym typeface="Helvetica Neue"/>
              </a:rPr>
              <a:t>@CivoCloud</a:t>
            </a:r>
          </a:p>
        </p:txBody>
      </p:sp>
      <p:pic>
        <p:nvPicPr>
          <p:cNvPr id="5" name="Google Shape;91;p18">
            <a:extLst>
              <a:ext uri="{FF2B5EF4-FFF2-40B4-BE49-F238E27FC236}">
                <a16:creationId xmlns:a16="http://schemas.microsoft.com/office/drawing/2014/main" id="{4E1FB5D4-E20C-0D70-D633-E39084A79175}"/>
              </a:ext>
            </a:extLst>
          </p:cNvPr>
          <p:cNvPicPr preferRelativeResize="0"/>
          <p:nvPr/>
        </p:nvPicPr>
        <p:blipFill>
          <a:blip r:embed="rId3">
            <a:alphaModFix/>
          </a:blip>
          <a:stretch>
            <a:fillRect/>
          </a:stretch>
        </p:blipFill>
        <p:spPr>
          <a:xfrm>
            <a:off x="19157350" y="398597"/>
            <a:ext cx="4817324" cy="2176400"/>
          </a:xfrm>
          <a:prstGeom prst="rect">
            <a:avLst/>
          </a:prstGeom>
          <a:noFill/>
          <a:ln>
            <a:noFill/>
          </a:ln>
        </p:spPr>
      </p:pic>
      <p:pic>
        <p:nvPicPr>
          <p:cNvPr id="8" name="Picture 7">
            <a:extLst>
              <a:ext uri="{FF2B5EF4-FFF2-40B4-BE49-F238E27FC236}">
                <a16:creationId xmlns:a16="http://schemas.microsoft.com/office/drawing/2014/main" id="{E845BCD2-B07A-F40D-30F5-C81CBFFE7A87}"/>
              </a:ext>
            </a:extLst>
          </p:cNvPr>
          <p:cNvPicPr>
            <a:picLocks noChangeAspect="1"/>
          </p:cNvPicPr>
          <p:nvPr/>
        </p:nvPicPr>
        <p:blipFill rotWithShape="1">
          <a:blip r:embed="rId4"/>
          <a:srcRect b="2045"/>
          <a:stretch/>
        </p:blipFill>
        <p:spPr>
          <a:xfrm>
            <a:off x="3947692" y="3532107"/>
            <a:ext cx="17618320" cy="8715311"/>
          </a:xfrm>
          <a:prstGeom prst="rect">
            <a:avLst/>
          </a:prstGeom>
        </p:spPr>
      </p:pic>
    </p:spTree>
    <p:extLst>
      <p:ext uri="{BB962C8B-B14F-4D97-AF65-F5344CB8AC3E}">
        <p14:creationId xmlns:p14="http://schemas.microsoft.com/office/powerpoint/2010/main" val="2572797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18AF89-D0C0-9392-A3B3-DC2FFBEA78FB}"/>
              </a:ext>
            </a:extLst>
          </p:cNvPr>
          <p:cNvPicPr>
            <a:picLocks noChangeAspect="1"/>
          </p:cNvPicPr>
          <p:nvPr/>
        </p:nvPicPr>
        <p:blipFill>
          <a:blip r:embed="rId2"/>
          <a:stretch>
            <a:fillRect/>
          </a:stretch>
        </p:blipFill>
        <p:spPr>
          <a:xfrm>
            <a:off x="1628321" y="4901958"/>
            <a:ext cx="13528980" cy="3139446"/>
          </a:xfrm>
          <a:prstGeom prst="rect">
            <a:avLst/>
          </a:prstGeom>
        </p:spPr>
      </p:pic>
      <p:pic>
        <p:nvPicPr>
          <p:cNvPr id="5" name="Picture 4">
            <a:extLst>
              <a:ext uri="{FF2B5EF4-FFF2-40B4-BE49-F238E27FC236}">
                <a16:creationId xmlns:a16="http://schemas.microsoft.com/office/drawing/2014/main" id="{7D160D8C-3BC8-C0C9-8B50-67833CF5F203}"/>
              </a:ext>
            </a:extLst>
          </p:cNvPr>
          <p:cNvPicPr>
            <a:picLocks noChangeAspect="1"/>
          </p:cNvPicPr>
          <p:nvPr/>
        </p:nvPicPr>
        <p:blipFill>
          <a:blip r:embed="rId3"/>
          <a:stretch>
            <a:fillRect/>
          </a:stretch>
        </p:blipFill>
        <p:spPr>
          <a:xfrm>
            <a:off x="10397441" y="8490983"/>
            <a:ext cx="13834159" cy="4977493"/>
          </a:xfrm>
          <a:prstGeom prst="rect">
            <a:avLst/>
          </a:prstGeom>
        </p:spPr>
      </p:pic>
      <p:pic>
        <p:nvPicPr>
          <p:cNvPr id="7" name="Picture 6">
            <a:extLst>
              <a:ext uri="{FF2B5EF4-FFF2-40B4-BE49-F238E27FC236}">
                <a16:creationId xmlns:a16="http://schemas.microsoft.com/office/drawing/2014/main" id="{CEA608C0-4B90-9FB4-07F4-EFA4B113772A}"/>
              </a:ext>
            </a:extLst>
          </p:cNvPr>
          <p:cNvPicPr>
            <a:picLocks noChangeAspect="1"/>
          </p:cNvPicPr>
          <p:nvPr/>
        </p:nvPicPr>
        <p:blipFill>
          <a:blip r:embed="rId4"/>
          <a:stretch>
            <a:fillRect/>
          </a:stretch>
        </p:blipFill>
        <p:spPr>
          <a:xfrm>
            <a:off x="9134651" y="247524"/>
            <a:ext cx="15096949" cy="4204855"/>
          </a:xfrm>
          <a:prstGeom prst="rect">
            <a:avLst/>
          </a:prstGeom>
        </p:spPr>
      </p:pic>
    </p:spTree>
    <p:extLst>
      <p:ext uri="{BB962C8B-B14F-4D97-AF65-F5344CB8AC3E}">
        <p14:creationId xmlns:p14="http://schemas.microsoft.com/office/powerpoint/2010/main" val="1134810436"/>
      </p:ext>
    </p:extLst>
  </p:cSld>
  <p:clrMapOvr>
    <a:masterClrMapping/>
  </p:clrMapOvr>
</p:sld>
</file>

<file path=ppt/theme/theme1.xml><?xml version="1.0" encoding="utf-8"?>
<a:theme xmlns:a="http://schemas.openxmlformats.org/drawingml/2006/main" name="Civo Naviga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ivo Navigate" id="{844A9BC8-1AC0-E344-9FA4-4B6A630C782F}" vid="{224C4364-DE56-E244-8B41-809017418ED5}"/>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{F125DE98-63F9-4C4A-B751-BCD2AB5CCEB3}tf16401378</Template>
  <TotalTime>1140</TotalTime>
  <Words>811</Words>
  <Application>Microsoft Macintosh PowerPoint</Application>
  <PresentationFormat>Custom</PresentationFormat>
  <Paragraphs>126</Paragraphs>
  <Slides>26</Slides>
  <Notes>16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Helvetica Neue</vt:lpstr>
      <vt:lpstr>Roboto Mono</vt:lpstr>
      <vt:lpstr>Google Sans</vt:lpstr>
      <vt:lpstr>Slack-Lato</vt:lpstr>
      <vt:lpstr>Söhne</vt:lpstr>
      <vt:lpstr>Arial</vt:lpstr>
      <vt:lpstr>Clarity City</vt:lpstr>
      <vt:lpstr>Inter</vt:lpstr>
      <vt:lpstr>Civo Navigate</vt:lpstr>
      <vt:lpstr>Is WASM Too Soon or Too Late? Next Generation's Perspective </vt:lpstr>
      <vt:lpstr>I’m Ashwin</vt:lpstr>
      <vt:lpstr>I’m Ashwin</vt:lpstr>
      <vt:lpstr>Show of hands</vt:lpstr>
      <vt:lpstr>Show of hands</vt:lpstr>
      <vt:lpstr>What is WASM?</vt:lpstr>
      <vt:lpstr>Where I started?</vt:lpstr>
      <vt:lpstr>PowerPoint Presentation</vt:lpstr>
      <vt:lpstr>PowerPoint Presentation</vt:lpstr>
      <vt:lpstr>PowerPoint Presentation</vt:lpstr>
      <vt:lpstr>Challenges</vt:lpstr>
      <vt:lpstr>”Don’t buy stars, build them”</vt:lpstr>
      <vt:lpstr>Piñata </vt:lpstr>
      <vt:lpstr>Piñata </vt:lpstr>
      <vt:lpstr>The Piñata Effect</vt:lpstr>
      <vt:lpstr>The Piñata Effect</vt:lpstr>
      <vt:lpstr>Rethink the way we deliver</vt:lpstr>
      <vt:lpstr>WASM Demographics?</vt:lpstr>
      <vt:lpstr>Words from the next gen</vt:lpstr>
      <vt:lpstr>”Don’t buy stars, build them”</vt:lpstr>
      <vt:lpstr>Is WASM here too soon?</vt:lpstr>
      <vt:lpstr>Or is it too late?</vt:lpstr>
      <vt:lpstr>PowerPoint Presentation</vt:lpstr>
      <vt:lpstr>References</vt:lpstr>
      <vt:lpstr>QnA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WASM Too Soon or Too Late? Next Generation's Perspective </dc:title>
  <cp:lastModifiedBy>Ashwin Kumar Uppala</cp:lastModifiedBy>
  <cp:revision>5</cp:revision>
  <dcterms:modified xsi:type="dcterms:W3CDTF">2023-09-05T12:58:23Z</dcterms:modified>
</cp:coreProperties>
</file>